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8"/>
  </p:notesMasterIdLst>
  <p:sldIdLst>
    <p:sldId id="256" r:id="rId2"/>
    <p:sldId id="257" r:id="rId3"/>
    <p:sldId id="328" r:id="rId4"/>
    <p:sldId id="329" r:id="rId5"/>
    <p:sldId id="330" r:id="rId6"/>
    <p:sldId id="331" r:id="rId7"/>
    <p:sldId id="332" r:id="rId8"/>
    <p:sldId id="333" r:id="rId9"/>
    <p:sldId id="334" r:id="rId10"/>
    <p:sldId id="336" r:id="rId11"/>
    <p:sldId id="279" r:id="rId12"/>
    <p:sldId id="322" r:id="rId13"/>
    <p:sldId id="315" r:id="rId14"/>
    <p:sldId id="288" r:id="rId15"/>
    <p:sldId id="289" r:id="rId16"/>
    <p:sldId id="323" r:id="rId17"/>
    <p:sldId id="324" r:id="rId18"/>
    <p:sldId id="292" r:id="rId19"/>
    <p:sldId id="316" r:id="rId20"/>
    <p:sldId id="293" r:id="rId21"/>
    <p:sldId id="317" r:id="rId22"/>
    <p:sldId id="318" r:id="rId23"/>
    <p:sldId id="300" r:id="rId24"/>
    <p:sldId id="325" r:id="rId25"/>
    <p:sldId id="298" r:id="rId26"/>
    <p:sldId id="299" r:id="rId27"/>
    <p:sldId id="319" r:id="rId28"/>
    <p:sldId id="301" r:id="rId29"/>
    <p:sldId id="326" r:id="rId30"/>
    <p:sldId id="327" r:id="rId31"/>
    <p:sldId id="308" r:id="rId32"/>
    <p:sldId id="320" r:id="rId33"/>
    <p:sldId id="309" r:id="rId34"/>
    <p:sldId id="321" r:id="rId35"/>
    <p:sldId id="313" r:id="rId36"/>
    <p:sldId id="31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47" autoAdjust="0"/>
    <p:restoredTop sz="83871" autoAdjust="0"/>
  </p:normalViewPr>
  <p:slideViewPr>
    <p:cSldViewPr snapToGrid="0">
      <p:cViewPr varScale="1">
        <p:scale>
          <a:sx n="61" d="100"/>
          <a:sy n="61" d="100"/>
        </p:scale>
        <p:origin x="990" y="6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94BF8F3-46E9-496C-9295-BE051B0674D7}" type="datetimeFigureOut">
              <a:rPr lang="en-US" smtClean="0"/>
              <a:pPr/>
              <a:t>12/5/2019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5960CB0-13DA-4CA1-A3EC-1A6CAC0B933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None/>
            </a:pPr>
            <a:endParaRPr lang="en-US" dirty="0"/>
          </a:p>
        </p:txBody>
      </p:sp>
      <p:sp>
        <p:nvSpPr>
          <p:cNvPr id="4" name="Slide Number Placeholder 3"/>
          <p:cNvSpPr>
            <a:spLocks noGrp="1"/>
          </p:cNvSpPr>
          <p:nvPr>
            <p:ph type="sldNum" sz="quarter" idx="10"/>
          </p:nvPr>
        </p:nvSpPr>
        <p:spPr/>
        <p:txBody>
          <a:bodyPr/>
          <a:lstStyle/>
          <a:p>
            <a:fld id="{15960CB0-13DA-4CA1-A3EC-1A6CAC0B933A}"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plot(forecastfitSM3)</a:t>
            </a:r>
            <a:endParaRPr lang="en-US" dirty="0"/>
          </a:p>
        </p:txBody>
      </p:sp>
      <p:sp>
        <p:nvSpPr>
          <p:cNvPr id="4" name="Slide Number Placeholder 3"/>
          <p:cNvSpPr>
            <a:spLocks noGrp="1"/>
          </p:cNvSpPr>
          <p:nvPr>
            <p:ph type="sldNum" sz="quarter" idx="10"/>
          </p:nvPr>
        </p:nvSpPr>
        <p:spPr/>
        <p:txBody>
          <a:bodyPr/>
          <a:lstStyle/>
          <a:p>
            <a:fld id="{15960CB0-13DA-4CA1-A3EC-1A6CAC0B933A}" type="slidenum">
              <a:rPr lang="en-US" smtClean="0"/>
              <a:pPr/>
              <a:t>17</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house070809Sunday &lt;- filter(</a:t>
            </a:r>
            <a:r>
              <a:rPr lang="en-US" dirty="0" err="1"/>
              <a:t>newDF</a:t>
            </a:r>
            <a:r>
              <a:rPr lang="en-US" dirty="0"/>
              <a:t>, weekday == 'Sunday' &amp; hour == 20 &amp; minute == 1)</a:t>
            </a:r>
          </a:p>
          <a:p>
            <a:r>
              <a:rPr lang="en-US" dirty="0"/>
              <a:t>tsSM1_070809Sunday &lt;- </a:t>
            </a:r>
            <a:r>
              <a:rPr lang="en-US" dirty="0" err="1"/>
              <a:t>ts</a:t>
            </a:r>
            <a:r>
              <a:rPr lang="en-US" dirty="0"/>
              <a:t>(house070809Sunday$Sub_metering_1, frequency = 52, start = c(2007, 1))</a:t>
            </a:r>
          </a:p>
          <a:p>
            <a:r>
              <a:rPr lang="en-US" dirty="0"/>
              <a:t>fitSM1sunday &lt;- </a:t>
            </a:r>
            <a:r>
              <a:rPr lang="en-US" dirty="0" err="1"/>
              <a:t>tslm</a:t>
            </a:r>
            <a:r>
              <a:rPr lang="en-US" dirty="0"/>
              <a:t>(tsSM1_070809Sunday ~ trend + season)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plot(forecastfitSM1sunday)</a:t>
            </a: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forecastfitSM1sunday &lt;- forecast(fitSM1sunday, h=52)</a:t>
            </a:r>
          </a:p>
          <a:p>
            <a:endParaRPr lang="en-US" dirty="0"/>
          </a:p>
          <a:p>
            <a:endParaRPr lang="en-US" dirty="0"/>
          </a:p>
        </p:txBody>
      </p:sp>
      <p:sp>
        <p:nvSpPr>
          <p:cNvPr id="4" name="Slide Number Placeholder 3"/>
          <p:cNvSpPr>
            <a:spLocks noGrp="1"/>
          </p:cNvSpPr>
          <p:nvPr>
            <p:ph type="sldNum" sz="quarter" idx="10"/>
          </p:nvPr>
        </p:nvSpPr>
        <p:spPr/>
        <p:txBody>
          <a:bodyPr/>
          <a:lstStyle/>
          <a:p>
            <a:fld id="{15960CB0-13DA-4CA1-A3EC-1A6CAC0B933A}" type="slidenum">
              <a:rPr lang="en-US" smtClean="0"/>
              <a:pPr/>
              <a:t>18</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forecastfitSM1sundayC &lt;- forecast(fitSM1sunday, h=52, level=c(70,80))</a:t>
            </a:r>
          </a:p>
          <a:p>
            <a:r>
              <a:rPr lang="en-US" sz="1200" kern="1200" dirty="0">
                <a:solidFill>
                  <a:schemeClr val="tx1"/>
                </a:solidFill>
                <a:latin typeface="+mn-lt"/>
                <a:ea typeface="+mn-ea"/>
                <a:cs typeface="+mn-cs"/>
              </a:rPr>
              <a:t>plot(forecastfitSM1sundayC, </a:t>
            </a:r>
            <a:r>
              <a:rPr lang="en-US" sz="1200" kern="1200" dirty="0" err="1">
                <a:solidFill>
                  <a:schemeClr val="tx1"/>
                </a:solidFill>
                <a:latin typeface="+mn-lt"/>
                <a:ea typeface="+mn-ea"/>
                <a:cs typeface="+mn-cs"/>
              </a:rPr>
              <a:t>ylim</a:t>
            </a:r>
            <a:r>
              <a:rPr lang="en-US" sz="1200" kern="1200" dirty="0">
                <a:solidFill>
                  <a:schemeClr val="tx1"/>
                </a:solidFill>
                <a:latin typeface="+mn-lt"/>
                <a:ea typeface="+mn-ea"/>
                <a:cs typeface="+mn-cs"/>
              </a:rPr>
              <a:t> = c(0, 40), </a:t>
            </a:r>
            <a:r>
              <a:rPr lang="en-US" sz="1200" kern="1200" dirty="0" err="1">
                <a:solidFill>
                  <a:schemeClr val="tx1"/>
                </a:solidFill>
                <a:latin typeface="+mn-lt"/>
                <a:ea typeface="+mn-ea"/>
                <a:cs typeface="+mn-cs"/>
              </a:rPr>
              <a:t>ylab</a:t>
            </a:r>
            <a:r>
              <a:rPr lang="en-US" sz="1200" kern="1200" dirty="0">
                <a:solidFill>
                  <a:schemeClr val="tx1"/>
                </a:solidFill>
                <a:latin typeface="+mn-lt"/>
                <a:ea typeface="+mn-ea"/>
                <a:cs typeface="+mn-cs"/>
              </a:rPr>
              <a:t>= "Watt-Hours", </a:t>
            </a:r>
            <a:r>
              <a:rPr lang="en-US" sz="1200" kern="1200" dirty="0" err="1">
                <a:solidFill>
                  <a:schemeClr val="tx1"/>
                </a:solidFill>
                <a:latin typeface="+mn-lt"/>
                <a:ea typeface="+mn-ea"/>
                <a:cs typeface="+mn-cs"/>
              </a:rPr>
              <a:t>xlab</a:t>
            </a:r>
            <a:r>
              <a:rPr lang="en-US" sz="1200" kern="1200" dirty="0">
                <a:solidFill>
                  <a:schemeClr val="tx1"/>
                </a:solidFill>
                <a:latin typeface="+mn-lt"/>
                <a:ea typeface="+mn-ea"/>
                <a:cs typeface="+mn-cs"/>
              </a:rPr>
              <a:t>="Time")</a:t>
            </a:r>
            <a:endParaRPr lang="en-US" dirty="0"/>
          </a:p>
        </p:txBody>
      </p:sp>
      <p:sp>
        <p:nvSpPr>
          <p:cNvPr id="4" name="Slide Number Placeholder 3"/>
          <p:cNvSpPr>
            <a:spLocks noGrp="1"/>
          </p:cNvSpPr>
          <p:nvPr>
            <p:ph type="sldNum" sz="quarter" idx="10"/>
          </p:nvPr>
        </p:nvSpPr>
        <p:spPr/>
        <p:txBody>
          <a:bodyPr/>
          <a:lstStyle/>
          <a:p>
            <a:fld id="{15960CB0-13DA-4CA1-A3EC-1A6CAC0B933A}" type="slidenum">
              <a:rPr lang="en-US" smtClean="0"/>
              <a:pPr/>
              <a:t>19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house070809summer &lt;- filter(</a:t>
            </a:r>
            <a:r>
              <a:rPr lang="en-US" sz="1200" kern="1200" dirty="0" err="1">
                <a:solidFill>
                  <a:schemeClr val="tx1"/>
                </a:solidFill>
                <a:latin typeface="+mn-lt"/>
                <a:ea typeface="+mn-ea"/>
                <a:cs typeface="+mn-cs"/>
              </a:rPr>
              <a:t>newDF</a:t>
            </a:r>
            <a:r>
              <a:rPr lang="en-US" sz="1200" kern="1200" dirty="0">
                <a:solidFill>
                  <a:schemeClr val="tx1"/>
                </a:solidFill>
                <a:latin typeface="+mn-lt"/>
                <a:ea typeface="+mn-ea"/>
                <a:cs typeface="+mn-cs"/>
              </a:rPr>
              <a:t>, between(month,6,9) &amp; day == 2 &amp; (hour == 10 | hour == 20) &amp; minute ==0) &gt; </a:t>
            </a:r>
          </a:p>
          <a:p>
            <a:pPr>
              <a:buFont typeface="Wingdings"/>
              <a:buNone/>
            </a:pPr>
            <a:r>
              <a:rPr lang="en-US" sz="1200" kern="1200" dirty="0">
                <a:solidFill>
                  <a:schemeClr val="tx1"/>
                </a:solidFill>
                <a:latin typeface="+mn-lt"/>
                <a:ea typeface="+mn-ea"/>
                <a:cs typeface="+mn-cs"/>
              </a:rPr>
              <a:t>View(house070809summer) </a:t>
            </a:r>
          </a:p>
          <a:p>
            <a:pPr>
              <a:buFont typeface="Wingdings"/>
              <a:buNone/>
            </a:pPr>
            <a:r>
              <a:rPr lang="en-US" sz="1200" kern="1200" dirty="0">
                <a:solidFill>
                  <a:schemeClr val="tx1"/>
                </a:solidFill>
                <a:latin typeface="+mn-lt"/>
                <a:ea typeface="+mn-ea"/>
                <a:cs typeface="+mn-cs"/>
              </a:rPr>
              <a:t>tsSM2070809summer &lt;- </a:t>
            </a:r>
            <a:r>
              <a:rPr lang="en-US" sz="1200" kern="1200" dirty="0" err="1">
                <a:solidFill>
                  <a:schemeClr val="tx1"/>
                </a:solidFill>
                <a:latin typeface="+mn-lt"/>
                <a:ea typeface="+mn-ea"/>
                <a:cs typeface="+mn-cs"/>
              </a:rPr>
              <a:t>ts</a:t>
            </a:r>
            <a:r>
              <a:rPr lang="en-US" sz="1200" kern="1200" dirty="0">
                <a:solidFill>
                  <a:schemeClr val="tx1"/>
                </a:solidFill>
                <a:latin typeface="+mn-lt"/>
                <a:ea typeface="+mn-ea"/>
                <a:cs typeface="+mn-cs"/>
              </a:rPr>
              <a:t>(house070809summer$Sub_metering_2, frequency = 12, start = c(2007, 1)) </a:t>
            </a:r>
          </a:p>
          <a:p>
            <a:pPr>
              <a:buFont typeface="Wingdings"/>
              <a:buNone/>
            </a:pPr>
            <a:r>
              <a:rPr lang="en-US" sz="1200" kern="1200" dirty="0" err="1">
                <a:solidFill>
                  <a:schemeClr val="tx1"/>
                </a:solidFill>
                <a:latin typeface="+mn-lt"/>
                <a:ea typeface="+mn-ea"/>
                <a:cs typeface="+mn-cs"/>
              </a:rPr>
              <a:t>autoplot</a:t>
            </a:r>
            <a:r>
              <a:rPr lang="en-US" sz="1200" kern="1200" dirty="0">
                <a:solidFill>
                  <a:schemeClr val="tx1"/>
                </a:solidFill>
                <a:latin typeface="+mn-lt"/>
                <a:ea typeface="+mn-ea"/>
                <a:cs typeface="+mn-cs"/>
              </a:rPr>
              <a:t>(tsSM2070809summer)</a:t>
            </a:r>
          </a:p>
          <a:p>
            <a:pPr>
              <a:buFont typeface="Wingdings"/>
              <a:buNone/>
            </a:pPr>
            <a:r>
              <a:rPr lang="en-US" sz="1200" kern="1200" dirty="0">
                <a:solidFill>
                  <a:schemeClr val="tx1"/>
                </a:solidFill>
                <a:latin typeface="+mn-lt"/>
                <a:ea typeface="+mn-ea"/>
                <a:cs typeface="+mn-cs"/>
              </a:rPr>
              <a:t>fitSM2070809summer &lt;- </a:t>
            </a:r>
            <a:r>
              <a:rPr lang="en-US" sz="1200" kern="1200" dirty="0" err="1">
                <a:solidFill>
                  <a:schemeClr val="tx1"/>
                </a:solidFill>
                <a:latin typeface="+mn-lt"/>
                <a:ea typeface="+mn-ea"/>
                <a:cs typeface="+mn-cs"/>
              </a:rPr>
              <a:t>tslm</a:t>
            </a:r>
            <a:r>
              <a:rPr lang="en-US" sz="1200" kern="1200" dirty="0">
                <a:solidFill>
                  <a:schemeClr val="tx1"/>
                </a:solidFill>
                <a:latin typeface="+mn-lt"/>
                <a:ea typeface="+mn-ea"/>
                <a:cs typeface="+mn-cs"/>
              </a:rPr>
              <a:t>(tsSM2070809summer ~ trend + season )</a:t>
            </a:r>
          </a:p>
          <a:p>
            <a:pPr>
              <a:buFont typeface="Wingdings"/>
              <a:buNone/>
            </a:pPr>
            <a:r>
              <a:rPr lang="en-US" sz="1200" kern="1200" dirty="0">
                <a:solidFill>
                  <a:schemeClr val="tx1"/>
                </a:solidFill>
                <a:latin typeface="+mn-lt"/>
                <a:ea typeface="+mn-ea"/>
                <a:cs typeface="+mn-cs"/>
              </a:rPr>
              <a:t>plot(forecastfitsm2_070809summer)</a:t>
            </a:r>
          </a:p>
          <a:p>
            <a:pPr>
              <a:buFont typeface="Wingdings"/>
              <a:buNone/>
            </a:pPr>
            <a:r>
              <a:rPr lang="en-US" sz="1200" kern="1200" dirty="0">
                <a:solidFill>
                  <a:schemeClr val="tx1"/>
                </a:solidFill>
                <a:latin typeface="+mn-lt"/>
                <a:ea typeface="+mn-ea"/>
                <a:cs typeface="+mn-cs"/>
              </a:rPr>
              <a:t>forecastfitsm2_070809summer &lt;- forecast(fitSM2070809summer, h=24)</a:t>
            </a:r>
          </a:p>
          <a:p>
            <a:pPr>
              <a:buFont typeface="Wingdings"/>
              <a:buNone/>
            </a:pPr>
            <a:r>
              <a:rPr lang="en-US" sz="1200" kern="1200" dirty="0">
                <a:solidFill>
                  <a:schemeClr val="tx1"/>
                </a:solidFill>
                <a:latin typeface="+mn-lt"/>
                <a:ea typeface="+mn-ea"/>
                <a:cs typeface="+mn-cs"/>
              </a:rPr>
              <a:t>plot(forecastfitsm2_070809summer)</a:t>
            </a:r>
          </a:p>
          <a:p>
            <a:pPr>
              <a:buFont typeface="Wingdings"/>
              <a:buNone/>
            </a:pPr>
            <a:endParaRPr lang="en-US" dirty="0"/>
          </a:p>
          <a:p>
            <a:endParaRPr lang="en-US" dirty="0"/>
          </a:p>
        </p:txBody>
      </p:sp>
      <p:sp>
        <p:nvSpPr>
          <p:cNvPr id="4" name="Slide Number Placeholder 3"/>
          <p:cNvSpPr>
            <a:spLocks noGrp="1"/>
          </p:cNvSpPr>
          <p:nvPr>
            <p:ph type="sldNum" sz="quarter" idx="10"/>
          </p:nvPr>
        </p:nvSpPr>
        <p:spPr/>
        <p:txBody>
          <a:bodyPr/>
          <a:lstStyle/>
          <a:p>
            <a:fld id="{15960CB0-13DA-4CA1-A3EC-1A6CAC0B933A}" type="slidenum">
              <a:rPr lang="en-US" smtClean="0"/>
              <a:pPr/>
              <a:t>20</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forecastfitSM2_070809summerC &lt;- forecast(fitSM2070809summer, h=24, level=c(80,90))  </a:t>
            </a:r>
          </a:p>
          <a:p>
            <a:r>
              <a:rPr lang="en-US" sz="1200" kern="1200" dirty="0">
                <a:solidFill>
                  <a:schemeClr val="tx1"/>
                </a:solidFill>
                <a:latin typeface="+mn-lt"/>
                <a:ea typeface="+mn-ea"/>
                <a:cs typeface="+mn-cs"/>
              </a:rPr>
              <a:t>plot(forecastfitSM2_070809summerC, </a:t>
            </a:r>
            <a:r>
              <a:rPr lang="en-US" sz="1200" kern="1200" dirty="0" err="1">
                <a:solidFill>
                  <a:schemeClr val="tx1"/>
                </a:solidFill>
                <a:latin typeface="+mn-lt"/>
                <a:ea typeface="+mn-ea"/>
                <a:cs typeface="+mn-cs"/>
              </a:rPr>
              <a:t>ylim</a:t>
            </a:r>
            <a:r>
              <a:rPr lang="en-US" sz="1200" kern="1200" dirty="0">
                <a:solidFill>
                  <a:schemeClr val="tx1"/>
                </a:solidFill>
                <a:latin typeface="+mn-lt"/>
                <a:ea typeface="+mn-ea"/>
                <a:cs typeface="+mn-cs"/>
              </a:rPr>
              <a:t> = c(0, 4), </a:t>
            </a:r>
            <a:r>
              <a:rPr lang="en-US" sz="1200" kern="1200" dirty="0" err="1">
                <a:solidFill>
                  <a:schemeClr val="tx1"/>
                </a:solidFill>
                <a:latin typeface="+mn-lt"/>
                <a:ea typeface="+mn-ea"/>
                <a:cs typeface="+mn-cs"/>
              </a:rPr>
              <a:t>ylab</a:t>
            </a:r>
            <a:r>
              <a:rPr lang="en-US" sz="1200" kern="1200" dirty="0">
                <a:solidFill>
                  <a:schemeClr val="tx1"/>
                </a:solidFill>
                <a:latin typeface="+mn-lt"/>
                <a:ea typeface="+mn-ea"/>
                <a:cs typeface="+mn-cs"/>
              </a:rPr>
              <a:t>= "Watt-Hours", </a:t>
            </a:r>
            <a:r>
              <a:rPr lang="en-US" sz="1200" kern="1200" dirty="0" err="1">
                <a:solidFill>
                  <a:schemeClr val="tx1"/>
                </a:solidFill>
                <a:latin typeface="+mn-lt"/>
                <a:ea typeface="+mn-ea"/>
                <a:cs typeface="+mn-cs"/>
              </a:rPr>
              <a:t>xlab</a:t>
            </a:r>
            <a:r>
              <a:rPr lang="en-US" sz="1200" kern="1200" dirty="0">
                <a:solidFill>
                  <a:schemeClr val="tx1"/>
                </a:solidFill>
                <a:latin typeface="+mn-lt"/>
                <a:ea typeface="+mn-ea"/>
                <a:cs typeface="+mn-cs"/>
              </a:rPr>
              <a:t>="Time")</a:t>
            </a:r>
            <a:endParaRPr lang="en-US" dirty="0"/>
          </a:p>
        </p:txBody>
      </p:sp>
      <p:sp>
        <p:nvSpPr>
          <p:cNvPr id="4" name="Slide Number Placeholder 3"/>
          <p:cNvSpPr>
            <a:spLocks noGrp="1"/>
          </p:cNvSpPr>
          <p:nvPr>
            <p:ph type="sldNum" sz="quarter" idx="10"/>
          </p:nvPr>
        </p:nvSpPr>
        <p:spPr/>
        <p:txBody>
          <a:bodyPr/>
          <a:lstStyle/>
          <a:p>
            <a:fld id="{15960CB0-13DA-4CA1-A3EC-1A6CAC0B933A}" type="slidenum">
              <a:rPr lang="en-US" smtClean="0"/>
              <a:pPr/>
              <a:t>21</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Summary</a:t>
            </a:r>
            <a:r>
              <a:rPr lang="en-US" baseline="0" dirty="0"/>
              <a:t>()</a:t>
            </a:r>
            <a:r>
              <a:rPr lang="en-US" dirty="0"/>
              <a:t> </a:t>
            </a:r>
          </a:p>
          <a:p>
            <a:r>
              <a:rPr lang="en-US" dirty="0"/>
              <a:t>FitSM2070809summer</a:t>
            </a:r>
          </a:p>
          <a:p>
            <a:r>
              <a:rPr lang="en-US" dirty="0"/>
              <a:t>FitSM1070809weeklysunday</a:t>
            </a:r>
          </a:p>
        </p:txBody>
      </p:sp>
      <p:sp>
        <p:nvSpPr>
          <p:cNvPr id="4" name="Slide Number Placeholder 3"/>
          <p:cNvSpPr>
            <a:spLocks noGrp="1"/>
          </p:cNvSpPr>
          <p:nvPr>
            <p:ph type="sldNum" sz="quarter" idx="10"/>
          </p:nvPr>
        </p:nvSpPr>
        <p:spPr/>
        <p:txBody>
          <a:bodyPr/>
          <a:lstStyle/>
          <a:p>
            <a:fld id="{15960CB0-13DA-4CA1-A3EC-1A6CAC0B933A}" type="slidenum">
              <a:rPr lang="en-US" smtClean="0"/>
              <a:pPr/>
              <a:t>22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Wingdings"/>
              <a:buChar char="Ø"/>
            </a:pPr>
            <a:r>
              <a:rPr lang="en-US" sz="1200" kern="1200" dirty="0">
                <a:solidFill>
                  <a:schemeClr val="tx1"/>
                </a:solidFill>
                <a:latin typeface="+mn-lt"/>
                <a:ea typeface="+mn-ea"/>
                <a:cs typeface="+mn-cs"/>
              </a:rPr>
              <a:t>components070809SM3weekly &lt;- decompose(tsSM3_070809weekly) &gt; </a:t>
            </a:r>
          </a:p>
          <a:p>
            <a:pPr>
              <a:buFont typeface="Wingdings"/>
              <a:buChar char="Ø"/>
            </a:pPr>
            <a:r>
              <a:rPr lang="en-US" sz="1200" kern="1200" dirty="0">
                <a:solidFill>
                  <a:schemeClr val="tx1"/>
                </a:solidFill>
                <a:latin typeface="+mn-lt"/>
                <a:ea typeface="+mn-ea"/>
                <a:cs typeface="+mn-cs"/>
              </a:rPr>
              <a:t> plot(components070809SM3weekly) </a:t>
            </a:r>
          </a:p>
          <a:p>
            <a:pPr>
              <a:buFont typeface="Wingdings"/>
              <a:buChar char="Ø"/>
            </a:pPr>
            <a:r>
              <a:rPr lang="en-US" sz="1200" kern="1200" dirty="0">
                <a:solidFill>
                  <a:schemeClr val="tx1"/>
                </a:solidFill>
                <a:latin typeface="+mn-lt"/>
                <a:ea typeface="+mn-ea"/>
                <a:cs typeface="+mn-cs"/>
              </a:rPr>
              <a:t> summary(components070809SM3weekly)</a:t>
            </a:r>
          </a:p>
        </p:txBody>
      </p:sp>
      <p:sp>
        <p:nvSpPr>
          <p:cNvPr id="4" name="Slide Number Placeholder 3"/>
          <p:cNvSpPr>
            <a:spLocks noGrp="1"/>
          </p:cNvSpPr>
          <p:nvPr>
            <p:ph type="sldNum" sz="quarter" idx="10"/>
          </p:nvPr>
        </p:nvSpPr>
        <p:spPr/>
        <p:txBody>
          <a:bodyPr/>
          <a:lstStyle/>
          <a:p>
            <a:fld id="{15960CB0-13DA-4CA1-A3EC-1A6CAC0B933A}" type="slidenum">
              <a:rPr lang="en-US" smtClean="0"/>
              <a:pPr/>
              <a:t>24</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One comparison chart showing the summary statistics for the seasonal, trend and remainder components from each decomposed object:</a:t>
            </a:r>
          </a:p>
          <a:p>
            <a:endParaRPr lang="en-US" sz="1200" b="0" i="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5960CB0-13DA-4CA1-A3EC-1A6CAC0B933A}" type="slidenum">
              <a:rPr lang="en-US" smtClean="0"/>
              <a:pPr/>
              <a:t>25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One comparison chart showing the summary statistics for the seasonal, trend and remainder components from each decomposed object</a:t>
            </a:r>
          </a:p>
          <a:p>
            <a:pPr marL="0" marR="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dirty="0">
                <a:solidFill>
                  <a:srgbClr val="0000FF"/>
                </a:solidFill>
                <a:latin typeface="Lucida Console"/>
              </a:rPr>
              <a:t>summary(components070809SM2monthlysummer)</a:t>
            </a:r>
            <a:r>
              <a:rPr lang="en-US" dirty="0">
                <a:solidFill>
                  <a:srgbClr val="000000"/>
                </a:solidFill>
                <a:latin typeface="Lucida Console"/>
              </a:rPr>
              <a:t>         Length Class  Mode     x        32     </a:t>
            </a:r>
            <a:r>
              <a:rPr lang="en-US" dirty="0" err="1">
                <a:solidFill>
                  <a:srgbClr val="000000"/>
                </a:solidFill>
                <a:latin typeface="Lucida Console"/>
              </a:rPr>
              <a:t>ts</a:t>
            </a:r>
            <a:r>
              <a:rPr lang="en-US" dirty="0">
                <a:solidFill>
                  <a:srgbClr val="000000"/>
                </a:solidFill>
                <a:latin typeface="Lucida Console"/>
              </a:rPr>
              <a:t>     numeric  seasonal 32     </a:t>
            </a:r>
            <a:r>
              <a:rPr lang="en-US" dirty="0" err="1">
                <a:solidFill>
                  <a:srgbClr val="000000"/>
                </a:solidFill>
                <a:latin typeface="Lucida Console"/>
              </a:rPr>
              <a:t>ts</a:t>
            </a:r>
            <a:r>
              <a:rPr lang="en-US" dirty="0">
                <a:solidFill>
                  <a:srgbClr val="000000"/>
                </a:solidFill>
                <a:latin typeface="Lucida Console"/>
              </a:rPr>
              <a:t>     numeric  trend    32     </a:t>
            </a:r>
            <a:r>
              <a:rPr lang="en-US" dirty="0" err="1">
                <a:solidFill>
                  <a:srgbClr val="000000"/>
                </a:solidFill>
                <a:latin typeface="Lucida Console"/>
              </a:rPr>
              <a:t>ts</a:t>
            </a:r>
            <a:r>
              <a:rPr lang="en-US" dirty="0">
                <a:solidFill>
                  <a:srgbClr val="000000"/>
                </a:solidFill>
                <a:latin typeface="Lucida Console"/>
              </a:rPr>
              <a:t>     numeric  random   32     </a:t>
            </a:r>
            <a:r>
              <a:rPr lang="en-US" dirty="0" err="1">
                <a:solidFill>
                  <a:srgbClr val="000000"/>
                </a:solidFill>
                <a:latin typeface="Lucida Console"/>
              </a:rPr>
              <a:t>ts</a:t>
            </a:r>
            <a:r>
              <a:rPr lang="en-US" dirty="0">
                <a:solidFill>
                  <a:srgbClr val="000000"/>
                </a:solidFill>
                <a:latin typeface="Lucida Console"/>
              </a:rPr>
              <a:t>     numeric  figure   12     -none- numeric  type      1     -none- character</a:t>
            </a:r>
          </a:p>
          <a:p>
            <a:pPr marL="0" marR="0" indent="0" algn="l" defTabSz="914400" rtl="0" eaLnBrk="1" fontAlgn="auto" latinLnBrk="0" hangingPunct="1">
              <a:lnSpc>
                <a:spcPct val="100000"/>
              </a:lnSpc>
              <a:spcBef>
                <a:spcPts val="0"/>
              </a:spcBef>
              <a:spcAft>
                <a:spcPts val="0"/>
              </a:spcAft>
              <a:buClrTx/>
              <a:buSzTx/>
              <a:buFont typeface="Wingdings" pitchFamily="2" charset="2"/>
              <a:buNone/>
              <a:tabLst/>
              <a:defRPr/>
            </a:pPr>
            <a:endParaRPr lang="en-US" dirty="0"/>
          </a:p>
        </p:txBody>
      </p:sp>
      <p:sp>
        <p:nvSpPr>
          <p:cNvPr id="4" name="Slide Number Placeholder 3"/>
          <p:cNvSpPr>
            <a:spLocks noGrp="1"/>
          </p:cNvSpPr>
          <p:nvPr>
            <p:ph type="sldNum" sz="quarter" idx="10"/>
          </p:nvPr>
        </p:nvSpPr>
        <p:spPr/>
        <p:txBody>
          <a:bodyPr/>
          <a:lstStyle/>
          <a:p>
            <a:fld id="{15960CB0-13DA-4CA1-A3EC-1A6CAC0B933A}" type="slidenum">
              <a:rPr lang="en-US" smtClean="0"/>
              <a:pPr/>
              <a:t>26</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HoltWinters</a:t>
            </a:r>
            <a:r>
              <a:rPr lang="en-US" sz="1200" b="0" i="0" kern="1200" dirty="0">
                <a:solidFill>
                  <a:schemeClr val="tx1"/>
                </a:solidFill>
                <a:latin typeface="+mn-lt"/>
                <a:ea typeface="+mn-ea"/>
                <a:cs typeface="+mn-cs"/>
              </a:rPr>
              <a:t> forecast &amp; plot</a:t>
            </a:r>
            <a:br>
              <a:rPr lang="en-US" dirty="0"/>
            </a:br>
            <a:r>
              <a:rPr lang="en-US" sz="1200" b="0" i="0" kern="1200" dirty="0">
                <a:solidFill>
                  <a:schemeClr val="tx1"/>
                </a:solidFill>
                <a:latin typeface="+mn-lt"/>
                <a:ea typeface="+mn-ea"/>
                <a:cs typeface="+mn-cs"/>
              </a:rPr>
              <a:t>tsSM3_HW070809for &lt;- forecast(tsSM3_HW070809, h=25)</a:t>
            </a:r>
            <a:br>
              <a:rPr lang="en-US" dirty="0"/>
            </a:br>
            <a:r>
              <a:rPr lang="en-US" sz="1200" b="0" i="0" kern="1200" dirty="0">
                <a:solidFill>
                  <a:schemeClr val="tx1"/>
                </a:solidFill>
                <a:latin typeface="+mn-lt"/>
                <a:ea typeface="+mn-ea"/>
                <a:cs typeface="+mn-cs"/>
              </a:rPr>
              <a:t>plot(tsSM3_HW070809for, </a:t>
            </a:r>
            <a:r>
              <a:rPr lang="en-US" sz="1200" b="0" i="0" kern="1200" dirty="0" err="1">
                <a:solidFill>
                  <a:schemeClr val="tx1"/>
                </a:solidFill>
                <a:latin typeface="+mn-lt"/>
                <a:ea typeface="+mn-ea"/>
                <a:cs typeface="+mn-cs"/>
              </a:rPr>
              <a:t>ylim</a:t>
            </a:r>
            <a:r>
              <a:rPr lang="en-US" sz="1200" b="0" i="0" kern="1200" dirty="0">
                <a:solidFill>
                  <a:schemeClr val="tx1"/>
                </a:solidFill>
                <a:latin typeface="+mn-lt"/>
                <a:ea typeface="+mn-ea"/>
                <a:cs typeface="+mn-cs"/>
              </a:rPr>
              <a:t> = c(0, 20), </a:t>
            </a:r>
            <a:r>
              <a:rPr lang="en-US" sz="1200" b="0" i="0" kern="1200" dirty="0" err="1">
                <a:solidFill>
                  <a:schemeClr val="tx1"/>
                </a:solidFill>
                <a:latin typeface="+mn-lt"/>
                <a:ea typeface="+mn-ea"/>
                <a:cs typeface="+mn-cs"/>
              </a:rPr>
              <a:t>ylab</a:t>
            </a:r>
            <a:r>
              <a:rPr lang="en-US" sz="1200" b="0" i="0" kern="1200" dirty="0">
                <a:solidFill>
                  <a:schemeClr val="tx1"/>
                </a:solidFill>
                <a:latin typeface="+mn-lt"/>
                <a:ea typeface="+mn-ea"/>
                <a:cs typeface="+mn-cs"/>
              </a:rPr>
              <a:t>= "Watt-Hours", </a:t>
            </a:r>
            <a:r>
              <a:rPr lang="en-US" sz="1200" b="0" i="0" kern="1200" dirty="0" err="1">
                <a:solidFill>
                  <a:schemeClr val="tx1"/>
                </a:solidFill>
                <a:latin typeface="+mn-lt"/>
                <a:ea typeface="+mn-ea"/>
                <a:cs typeface="+mn-cs"/>
              </a:rPr>
              <a:t>xlab</a:t>
            </a:r>
            <a:r>
              <a:rPr lang="en-US" sz="1200" b="0" i="0" kern="1200" dirty="0">
                <a:solidFill>
                  <a:schemeClr val="tx1"/>
                </a:solidFill>
                <a:latin typeface="+mn-lt"/>
                <a:ea typeface="+mn-ea"/>
                <a:cs typeface="+mn-cs"/>
              </a:rPr>
              <a:t>="Time - Sub-meter 3")</a:t>
            </a:r>
            <a:endParaRPr lang="en-US" dirty="0"/>
          </a:p>
        </p:txBody>
      </p:sp>
      <p:sp>
        <p:nvSpPr>
          <p:cNvPr id="4" name="Slide Number Placeholder 3"/>
          <p:cNvSpPr>
            <a:spLocks noGrp="1"/>
          </p:cNvSpPr>
          <p:nvPr>
            <p:ph type="sldNum" sz="quarter" idx="10"/>
          </p:nvPr>
        </p:nvSpPr>
        <p:spPr/>
        <p:txBody>
          <a:bodyPr/>
          <a:lstStyle/>
          <a:p>
            <a:fld id="{15960CB0-13DA-4CA1-A3EC-1A6CAC0B933A}" type="slidenum">
              <a:rPr lang="en-US" smtClean="0"/>
              <a:pPr/>
              <a:t>29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 Plot sub-meter 1, 2 and 3 with title, legend and labels - All observations </a:t>
            </a:r>
            <a:br>
              <a:rPr lang="en-US" dirty="0"/>
            </a:br>
            <a:r>
              <a:rPr lang="en-US" sz="1200" b="0" i="0" kern="1200" dirty="0" err="1">
                <a:solidFill>
                  <a:schemeClr val="tx1"/>
                </a:solidFill>
                <a:latin typeface="+mn-lt"/>
                <a:ea typeface="+mn-ea"/>
                <a:cs typeface="+mn-cs"/>
              </a:rPr>
              <a:t>plot_ly</a:t>
            </a:r>
            <a:r>
              <a:rPr lang="en-US" sz="1200" b="0" i="0" kern="1200" dirty="0">
                <a:solidFill>
                  <a:schemeClr val="tx1"/>
                </a:solidFill>
                <a:latin typeface="+mn-lt"/>
                <a:ea typeface="+mn-ea"/>
                <a:cs typeface="+mn-cs"/>
              </a:rPr>
              <a:t>(</a:t>
            </a:r>
            <a:r>
              <a:rPr lang="en-US" sz="1200" b="0" i="0" kern="1200" dirty="0" err="1">
                <a:solidFill>
                  <a:schemeClr val="tx1"/>
                </a:solidFill>
                <a:latin typeface="+mn-lt"/>
                <a:ea typeface="+mn-ea"/>
                <a:cs typeface="+mn-cs"/>
              </a:rPr>
              <a:t>houseDay</a:t>
            </a:r>
            <a:r>
              <a:rPr lang="en-US" sz="1200" b="0" i="0" kern="1200" dirty="0">
                <a:solidFill>
                  <a:schemeClr val="tx1"/>
                </a:solidFill>
                <a:latin typeface="+mn-lt"/>
                <a:ea typeface="+mn-ea"/>
                <a:cs typeface="+mn-cs"/>
              </a:rPr>
              <a:t>, x = ~</a:t>
            </a:r>
            <a:r>
              <a:rPr lang="en-US" sz="1200" b="0" i="0" kern="1200" dirty="0" err="1">
                <a:solidFill>
                  <a:schemeClr val="tx1"/>
                </a:solidFill>
                <a:latin typeface="+mn-lt"/>
                <a:ea typeface="+mn-ea"/>
                <a:cs typeface="+mn-cs"/>
              </a:rPr>
              <a:t>houseDay$DateTime</a:t>
            </a:r>
            <a:r>
              <a:rPr lang="en-US" sz="1200" b="0" i="0" kern="1200" dirty="0">
                <a:solidFill>
                  <a:schemeClr val="tx1"/>
                </a:solidFill>
                <a:latin typeface="+mn-lt"/>
                <a:ea typeface="+mn-ea"/>
                <a:cs typeface="+mn-cs"/>
              </a:rPr>
              <a:t>, y = ~houseDay$Sub_metering_1, name = 'Kitchen', type = 'scatter', mode = 'lines') %&gt;%</a:t>
            </a:r>
            <a:br>
              <a:rPr lang="en-US" dirty="0"/>
            </a:br>
            <a:r>
              <a:rPr lang="en-US" sz="1200" b="0" i="0" kern="1200" dirty="0" err="1">
                <a:solidFill>
                  <a:schemeClr val="tx1"/>
                </a:solidFill>
                <a:latin typeface="+mn-lt"/>
                <a:ea typeface="+mn-ea"/>
                <a:cs typeface="+mn-cs"/>
              </a:rPr>
              <a:t>add_trace</a:t>
            </a:r>
            <a:r>
              <a:rPr lang="en-US" sz="1200" b="0" i="0" kern="1200" dirty="0">
                <a:solidFill>
                  <a:schemeClr val="tx1"/>
                </a:solidFill>
                <a:latin typeface="+mn-lt"/>
                <a:ea typeface="+mn-ea"/>
                <a:cs typeface="+mn-cs"/>
              </a:rPr>
              <a:t>(y = ~houseDay$Sub_metering_2, name = 'Laundry Room', mode = 'lines') %&gt;%</a:t>
            </a:r>
            <a:br>
              <a:rPr lang="en-US" dirty="0"/>
            </a:br>
            <a:r>
              <a:rPr lang="en-US" sz="1200" b="0" i="0" kern="1200" dirty="0" err="1">
                <a:solidFill>
                  <a:schemeClr val="tx1"/>
                </a:solidFill>
                <a:latin typeface="+mn-lt"/>
                <a:ea typeface="+mn-ea"/>
                <a:cs typeface="+mn-cs"/>
              </a:rPr>
              <a:t>add_trace</a:t>
            </a:r>
            <a:r>
              <a:rPr lang="en-US" sz="1200" b="0" i="0" kern="1200" dirty="0">
                <a:solidFill>
                  <a:schemeClr val="tx1"/>
                </a:solidFill>
                <a:latin typeface="+mn-lt"/>
                <a:ea typeface="+mn-ea"/>
                <a:cs typeface="+mn-cs"/>
              </a:rPr>
              <a:t>(y = ~houseDay$Sub_metering_3, name = 'Water Heater &amp; AC', mode = 'lines') %&gt;%</a:t>
            </a:r>
            <a:br>
              <a:rPr lang="en-US" dirty="0"/>
            </a:br>
            <a:r>
              <a:rPr lang="en-US" sz="1200" b="0" i="0" kern="1200" dirty="0">
                <a:solidFill>
                  <a:schemeClr val="tx1"/>
                </a:solidFill>
                <a:latin typeface="+mn-lt"/>
                <a:ea typeface="+mn-ea"/>
                <a:cs typeface="+mn-cs"/>
              </a:rPr>
              <a:t>layout(title = "Power Consumption January 9th, 2008",</a:t>
            </a:r>
            <a:br>
              <a:rPr lang="en-US" dirty="0"/>
            </a:br>
            <a:r>
              <a:rPr lang="en-US" sz="1200" b="0" i="0" kern="1200" dirty="0" err="1">
                <a:solidFill>
                  <a:schemeClr val="tx1"/>
                </a:solidFill>
                <a:latin typeface="+mn-lt"/>
                <a:ea typeface="+mn-ea"/>
                <a:cs typeface="+mn-cs"/>
              </a:rPr>
              <a:t>xaxis</a:t>
            </a:r>
            <a:r>
              <a:rPr lang="en-US" sz="1200" b="0" i="0" kern="1200" dirty="0">
                <a:solidFill>
                  <a:schemeClr val="tx1"/>
                </a:solidFill>
                <a:latin typeface="+mn-lt"/>
                <a:ea typeface="+mn-ea"/>
                <a:cs typeface="+mn-cs"/>
              </a:rPr>
              <a:t> = list(title = "Time"),</a:t>
            </a:r>
            <a:br>
              <a:rPr lang="en-US" dirty="0"/>
            </a:br>
            <a:r>
              <a:rPr lang="en-US" sz="1200" b="0" i="0" kern="1200" dirty="0" err="1">
                <a:solidFill>
                  <a:schemeClr val="tx1"/>
                </a:solidFill>
                <a:latin typeface="+mn-lt"/>
                <a:ea typeface="+mn-ea"/>
                <a:cs typeface="+mn-cs"/>
              </a:rPr>
              <a:t>yaxis</a:t>
            </a:r>
            <a:r>
              <a:rPr lang="en-US" sz="1200" b="0" i="0" kern="1200" dirty="0">
                <a:solidFill>
                  <a:schemeClr val="tx1"/>
                </a:solidFill>
                <a:latin typeface="+mn-lt"/>
                <a:ea typeface="+mn-ea"/>
                <a:cs typeface="+mn-cs"/>
              </a:rPr>
              <a:t> = list (title = "Power (watt-hours)"))</a:t>
            </a:r>
            <a:endParaRPr lang="en-US" dirty="0"/>
          </a:p>
        </p:txBody>
      </p:sp>
      <p:sp>
        <p:nvSpPr>
          <p:cNvPr id="4" name="Slide Number Placeholder 3"/>
          <p:cNvSpPr>
            <a:spLocks noGrp="1"/>
          </p:cNvSpPr>
          <p:nvPr>
            <p:ph type="sldNum" sz="quarter" idx="10"/>
          </p:nvPr>
        </p:nvSpPr>
        <p:spPr/>
        <p:txBody>
          <a:bodyPr/>
          <a:lstStyle/>
          <a:p>
            <a:fld id="{15960CB0-13DA-4CA1-A3EC-1A6CAC0B933A}" type="slidenum">
              <a:rPr lang="en-US" smtClean="0"/>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tsSM3_HW070809forC &lt;- forecast(tsSM3_HW070809, h=25, level=c(10,25))</a:t>
            </a:r>
          </a:p>
          <a:p>
            <a:r>
              <a:rPr lang="en-US" sz="1200" b="0" i="0" kern="1200" dirty="0">
                <a:solidFill>
                  <a:schemeClr val="tx1"/>
                </a:solidFill>
                <a:latin typeface="+mn-lt"/>
                <a:ea typeface="+mn-ea"/>
                <a:cs typeface="+mn-cs"/>
              </a:rPr>
              <a:t>plot(tsSM3_HW070809forC, </a:t>
            </a:r>
            <a:r>
              <a:rPr lang="en-US" sz="1200" b="0" i="0" kern="1200" dirty="0" err="1">
                <a:solidFill>
                  <a:schemeClr val="tx1"/>
                </a:solidFill>
                <a:latin typeface="+mn-lt"/>
                <a:ea typeface="+mn-ea"/>
                <a:cs typeface="+mn-cs"/>
              </a:rPr>
              <a:t>ylim</a:t>
            </a:r>
            <a:r>
              <a:rPr lang="en-US" sz="1200" b="0" i="0" kern="1200" dirty="0">
                <a:solidFill>
                  <a:schemeClr val="tx1"/>
                </a:solidFill>
                <a:latin typeface="+mn-lt"/>
                <a:ea typeface="+mn-ea"/>
                <a:cs typeface="+mn-cs"/>
              </a:rPr>
              <a:t> = c(0, 20), </a:t>
            </a:r>
            <a:r>
              <a:rPr lang="en-US" sz="1200" b="0" i="0" kern="1200" dirty="0" err="1">
                <a:solidFill>
                  <a:schemeClr val="tx1"/>
                </a:solidFill>
                <a:latin typeface="+mn-lt"/>
                <a:ea typeface="+mn-ea"/>
                <a:cs typeface="+mn-cs"/>
              </a:rPr>
              <a:t>ylab</a:t>
            </a:r>
            <a:r>
              <a:rPr lang="en-US" sz="1200" b="0" i="0" kern="1200" dirty="0">
                <a:solidFill>
                  <a:schemeClr val="tx1"/>
                </a:solidFill>
                <a:latin typeface="+mn-lt"/>
                <a:ea typeface="+mn-ea"/>
                <a:cs typeface="+mn-cs"/>
              </a:rPr>
              <a:t>= "Watt-Hours", </a:t>
            </a:r>
            <a:r>
              <a:rPr lang="en-US" sz="1200" b="0" i="0" kern="1200" dirty="0" err="1">
                <a:solidFill>
                  <a:schemeClr val="tx1"/>
                </a:solidFill>
                <a:latin typeface="+mn-lt"/>
                <a:ea typeface="+mn-ea"/>
                <a:cs typeface="+mn-cs"/>
              </a:rPr>
              <a:t>xlab</a:t>
            </a:r>
            <a:r>
              <a:rPr lang="en-US" sz="1200" b="0" i="0" kern="1200" dirty="0">
                <a:solidFill>
                  <a:schemeClr val="tx1"/>
                </a:solidFill>
                <a:latin typeface="+mn-lt"/>
                <a:ea typeface="+mn-ea"/>
                <a:cs typeface="+mn-cs"/>
              </a:rPr>
              <a:t>="Time - Sub-meter 3", start(2010))</a:t>
            </a:r>
            <a:endParaRPr lang="en-US" dirty="0"/>
          </a:p>
        </p:txBody>
      </p:sp>
      <p:sp>
        <p:nvSpPr>
          <p:cNvPr id="4" name="Slide Number Placeholder 3"/>
          <p:cNvSpPr>
            <a:spLocks noGrp="1"/>
          </p:cNvSpPr>
          <p:nvPr>
            <p:ph type="sldNum" sz="quarter" idx="10"/>
          </p:nvPr>
        </p:nvSpPr>
        <p:spPr/>
        <p:txBody>
          <a:bodyPr/>
          <a:lstStyle/>
          <a:p>
            <a:fld id="{15960CB0-13DA-4CA1-A3EC-1A6CAC0B933A}" type="slidenum">
              <a:rPr lang="en-US" smtClean="0"/>
              <a:pPr/>
              <a:t>30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tsSM1_070809SundayAdjusted &lt;- tsSM1_070809Sunday - components070809SM1weeklysunday$seasonal </a:t>
            </a:r>
          </a:p>
          <a:p>
            <a:r>
              <a:rPr lang="en-US" sz="1200" kern="1200" dirty="0" err="1">
                <a:solidFill>
                  <a:schemeClr val="tx1"/>
                </a:solidFill>
                <a:latin typeface="+mn-lt"/>
                <a:ea typeface="+mn-ea"/>
                <a:cs typeface="+mn-cs"/>
              </a:rPr>
              <a:t>autoplot</a:t>
            </a:r>
            <a:r>
              <a:rPr lang="en-US" sz="1200" kern="1200" dirty="0">
                <a:solidFill>
                  <a:schemeClr val="tx1"/>
                </a:solidFill>
                <a:latin typeface="+mn-lt"/>
                <a:ea typeface="+mn-ea"/>
                <a:cs typeface="+mn-cs"/>
              </a:rPr>
              <a:t>(tsSM1_070809SundayAdjusted)</a:t>
            </a:r>
          </a:p>
          <a:p>
            <a:r>
              <a:rPr lang="en-US" sz="1200" kern="1200" dirty="0">
                <a:solidFill>
                  <a:schemeClr val="tx1"/>
                </a:solidFill>
                <a:latin typeface="+mn-lt"/>
                <a:ea typeface="+mn-ea"/>
                <a:cs typeface="+mn-cs"/>
              </a:rPr>
              <a:t>plot(decompose(tsSM1_070809SundayAdjusted)) </a:t>
            </a:r>
          </a:p>
          <a:p>
            <a:r>
              <a:rPr lang="en-US" sz="1200" kern="1200" dirty="0">
                <a:solidFill>
                  <a:schemeClr val="tx1"/>
                </a:solidFill>
                <a:latin typeface="+mn-lt"/>
                <a:ea typeface="+mn-ea"/>
                <a:cs typeface="+mn-cs"/>
              </a:rPr>
              <a:t>tsSM1_HW070809sunday &lt;- </a:t>
            </a:r>
            <a:r>
              <a:rPr lang="en-US" sz="1200" kern="1200" dirty="0" err="1">
                <a:solidFill>
                  <a:schemeClr val="tx1"/>
                </a:solidFill>
                <a:latin typeface="+mn-lt"/>
                <a:ea typeface="+mn-ea"/>
                <a:cs typeface="+mn-cs"/>
              </a:rPr>
              <a:t>HoltWinters</a:t>
            </a:r>
            <a:r>
              <a:rPr lang="en-US" sz="1200" kern="1200" dirty="0">
                <a:solidFill>
                  <a:schemeClr val="tx1"/>
                </a:solidFill>
                <a:latin typeface="+mn-lt"/>
                <a:ea typeface="+mn-ea"/>
                <a:cs typeface="+mn-cs"/>
              </a:rPr>
              <a:t>(tsSM1_070809SundayAdjusted, beta=FALSE, gamma=FALSE) </a:t>
            </a:r>
          </a:p>
          <a:p>
            <a:r>
              <a:rPr lang="en-US" sz="1200" kern="1200" dirty="0">
                <a:solidFill>
                  <a:schemeClr val="tx1"/>
                </a:solidFill>
                <a:latin typeface="+mn-lt"/>
                <a:ea typeface="+mn-ea"/>
                <a:cs typeface="+mn-cs"/>
              </a:rPr>
              <a:t>plot(tsSM1_HW070809sunday, </a:t>
            </a:r>
            <a:r>
              <a:rPr lang="en-US" sz="1200" kern="1200" dirty="0" err="1">
                <a:solidFill>
                  <a:schemeClr val="tx1"/>
                </a:solidFill>
                <a:latin typeface="+mn-lt"/>
                <a:ea typeface="+mn-ea"/>
                <a:cs typeface="+mn-cs"/>
              </a:rPr>
              <a:t>ylim</a:t>
            </a:r>
            <a:r>
              <a:rPr lang="en-US" sz="1200" kern="1200" dirty="0">
                <a:solidFill>
                  <a:schemeClr val="tx1"/>
                </a:solidFill>
                <a:latin typeface="+mn-lt"/>
                <a:ea typeface="+mn-ea"/>
                <a:cs typeface="+mn-cs"/>
              </a:rPr>
              <a:t> = c(0, 50))</a:t>
            </a:r>
          </a:p>
          <a:p>
            <a:r>
              <a:rPr lang="en-US" sz="1200" kern="1200" dirty="0">
                <a:solidFill>
                  <a:schemeClr val="tx1"/>
                </a:solidFill>
                <a:latin typeface="+mn-lt"/>
                <a:ea typeface="+mn-ea"/>
                <a:cs typeface="+mn-cs"/>
              </a:rPr>
              <a:t>tsSM1_HW070809sunday</a:t>
            </a:r>
            <a:r>
              <a:rPr lang="en-US" sz="1200" b="0" i="0" kern="1200" dirty="0">
                <a:solidFill>
                  <a:schemeClr val="tx1"/>
                </a:solidFill>
                <a:latin typeface="+mn-lt"/>
                <a:ea typeface="+mn-ea"/>
                <a:cs typeface="+mn-cs"/>
              </a:rPr>
              <a:t>for &lt;- forecast(</a:t>
            </a:r>
            <a:r>
              <a:rPr lang="en-US" sz="1200" kern="1200" dirty="0">
                <a:solidFill>
                  <a:schemeClr val="tx1"/>
                </a:solidFill>
                <a:latin typeface="+mn-lt"/>
                <a:ea typeface="+mn-ea"/>
                <a:cs typeface="+mn-cs"/>
              </a:rPr>
              <a:t>tsSM1_HW070809sunday</a:t>
            </a:r>
            <a:r>
              <a:rPr lang="en-US" sz="1200" b="0" i="0" kern="1200" dirty="0">
                <a:solidFill>
                  <a:schemeClr val="tx1"/>
                </a:solidFill>
                <a:latin typeface="+mn-lt"/>
                <a:ea typeface="+mn-ea"/>
                <a:cs typeface="+mn-cs"/>
              </a:rPr>
              <a:t>, h=52)</a:t>
            </a:r>
          </a:p>
          <a:p>
            <a:r>
              <a:rPr lang="en-US" sz="1200" b="0" i="0" kern="1200" dirty="0">
                <a:solidFill>
                  <a:schemeClr val="tx1"/>
                </a:solidFill>
                <a:latin typeface="+mn-lt"/>
                <a:ea typeface="+mn-ea"/>
                <a:cs typeface="+mn-cs"/>
              </a:rPr>
              <a:t>Plot(</a:t>
            </a:r>
            <a:r>
              <a:rPr lang="en-US" sz="1200" kern="1200" dirty="0">
                <a:solidFill>
                  <a:schemeClr val="tx1"/>
                </a:solidFill>
                <a:latin typeface="+mn-lt"/>
                <a:ea typeface="+mn-ea"/>
                <a:cs typeface="+mn-cs"/>
              </a:rPr>
              <a:t>tsSM1_HW070809sunday</a:t>
            </a:r>
            <a:r>
              <a:rPr lang="en-US" sz="1200" b="0" i="0" kern="1200" dirty="0">
                <a:solidFill>
                  <a:schemeClr val="tx1"/>
                </a:solidFill>
                <a:latin typeface="+mn-lt"/>
                <a:ea typeface="+mn-ea"/>
                <a:cs typeface="+mn-cs"/>
              </a:rPr>
              <a:t>for , </a:t>
            </a:r>
            <a:r>
              <a:rPr lang="en-US" sz="1200" b="0" i="0" kern="1200" dirty="0" err="1">
                <a:solidFill>
                  <a:schemeClr val="tx1"/>
                </a:solidFill>
                <a:latin typeface="+mn-lt"/>
                <a:ea typeface="+mn-ea"/>
                <a:cs typeface="+mn-cs"/>
              </a:rPr>
              <a:t>ylim</a:t>
            </a:r>
            <a:r>
              <a:rPr lang="en-US" sz="1200" b="0" i="0" kern="1200" dirty="0">
                <a:solidFill>
                  <a:schemeClr val="tx1"/>
                </a:solidFill>
                <a:latin typeface="+mn-lt"/>
                <a:ea typeface="+mn-ea"/>
                <a:cs typeface="+mn-cs"/>
              </a:rPr>
              <a:t> = c(0, 50), </a:t>
            </a:r>
            <a:r>
              <a:rPr lang="en-US" sz="1200" b="0" i="0" kern="1200" dirty="0" err="1">
                <a:solidFill>
                  <a:schemeClr val="tx1"/>
                </a:solidFill>
                <a:latin typeface="+mn-lt"/>
                <a:ea typeface="+mn-ea"/>
                <a:cs typeface="+mn-cs"/>
              </a:rPr>
              <a:t>ylab</a:t>
            </a:r>
            <a:r>
              <a:rPr lang="en-US" sz="1200" b="0" i="0" kern="1200" dirty="0">
                <a:solidFill>
                  <a:schemeClr val="tx1"/>
                </a:solidFill>
                <a:latin typeface="+mn-lt"/>
                <a:ea typeface="+mn-ea"/>
                <a:cs typeface="+mn-cs"/>
              </a:rPr>
              <a:t>= "Watt-Hours", </a:t>
            </a:r>
            <a:r>
              <a:rPr lang="en-US" sz="1200" b="0" i="0" kern="1200" dirty="0" err="1">
                <a:solidFill>
                  <a:schemeClr val="tx1"/>
                </a:solidFill>
                <a:latin typeface="+mn-lt"/>
                <a:ea typeface="+mn-ea"/>
                <a:cs typeface="+mn-cs"/>
              </a:rPr>
              <a:t>xlab</a:t>
            </a:r>
            <a:r>
              <a:rPr lang="en-US" sz="1200" b="0" i="0" kern="1200" dirty="0">
                <a:solidFill>
                  <a:schemeClr val="tx1"/>
                </a:solidFill>
                <a:latin typeface="+mn-lt"/>
                <a:ea typeface="+mn-ea"/>
                <a:cs typeface="+mn-cs"/>
              </a:rPr>
              <a:t>="Time - Sub-meter 1")</a:t>
            </a:r>
            <a:endParaRPr lang="en-US" dirty="0"/>
          </a:p>
        </p:txBody>
      </p:sp>
      <p:sp>
        <p:nvSpPr>
          <p:cNvPr id="4" name="Slide Number Placeholder 3"/>
          <p:cNvSpPr>
            <a:spLocks noGrp="1"/>
          </p:cNvSpPr>
          <p:nvPr>
            <p:ph type="sldNum" sz="quarter" idx="10"/>
          </p:nvPr>
        </p:nvSpPr>
        <p:spPr/>
        <p:txBody>
          <a:bodyPr/>
          <a:lstStyle/>
          <a:p>
            <a:fld id="{15960CB0-13DA-4CA1-A3EC-1A6CAC0B933A}" type="slidenum">
              <a:rPr lang="en-US" smtClean="0"/>
              <a:pPr/>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tsSM1_HW070809sundayC &lt;- forecast(tsSM1_HW070809sunday, h=52, level=c(10,25)) </a:t>
            </a:r>
          </a:p>
          <a:p>
            <a:r>
              <a:rPr lang="en-US" sz="1200" kern="1200" dirty="0">
                <a:solidFill>
                  <a:schemeClr val="tx1"/>
                </a:solidFill>
                <a:latin typeface="+mn-lt"/>
                <a:ea typeface="+mn-ea"/>
                <a:cs typeface="+mn-cs"/>
              </a:rPr>
              <a:t>plot( tsSM1_HW070809sundayC, </a:t>
            </a:r>
            <a:r>
              <a:rPr lang="en-US" sz="1200" kern="1200" dirty="0" err="1">
                <a:solidFill>
                  <a:schemeClr val="tx1"/>
                </a:solidFill>
                <a:latin typeface="+mn-lt"/>
                <a:ea typeface="+mn-ea"/>
                <a:cs typeface="+mn-cs"/>
              </a:rPr>
              <a:t>ylim</a:t>
            </a:r>
            <a:r>
              <a:rPr lang="en-US" sz="1200" kern="1200" dirty="0">
                <a:solidFill>
                  <a:schemeClr val="tx1"/>
                </a:solidFill>
                <a:latin typeface="+mn-lt"/>
                <a:ea typeface="+mn-ea"/>
                <a:cs typeface="+mn-cs"/>
              </a:rPr>
              <a:t> = c(0, 50), </a:t>
            </a:r>
            <a:r>
              <a:rPr lang="en-US" sz="1200" kern="1200" dirty="0" err="1">
                <a:solidFill>
                  <a:schemeClr val="tx1"/>
                </a:solidFill>
                <a:latin typeface="+mn-lt"/>
                <a:ea typeface="+mn-ea"/>
                <a:cs typeface="+mn-cs"/>
              </a:rPr>
              <a:t>ylab</a:t>
            </a:r>
            <a:r>
              <a:rPr lang="en-US" sz="1200" kern="1200" dirty="0">
                <a:solidFill>
                  <a:schemeClr val="tx1"/>
                </a:solidFill>
                <a:latin typeface="+mn-lt"/>
                <a:ea typeface="+mn-ea"/>
                <a:cs typeface="+mn-cs"/>
              </a:rPr>
              <a:t>= "Watt-Hours", </a:t>
            </a:r>
            <a:r>
              <a:rPr lang="en-US" sz="1200" kern="1200" dirty="0" err="1">
                <a:solidFill>
                  <a:schemeClr val="tx1"/>
                </a:solidFill>
                <a:latin typeface="+mn-lt"/>
                <a:ea typeface="+mn-ea"/>
                <a:cs typeface="+mn-cs"/>
              </a:rPr>
              <a:t>xlab</a:t>
            </a:r>
            <a:r>
              <a:rPr lang="en-US" sz="1200" kern="1200" dirty="0">
                <a:solidFill>
                  <a:schemeClr val="tx1"/>
                </a:solidFill>
                <a:latin typeface="+mn-lt"/>
                <a:ea typeface="+mn-ea"/>
                <a:cs typeface="+mn-cs"/>
              </a:rPr>
              <a:t>="Time - Sub-meter 1", start(2010))</a:t>
            </a:r>
            <a:endParaRPr lang="en-US" dirty="0"/>
          </a:p>
        </p:txBody>
      </p:sp>
      <p:sp>
        <p:nvSpPr>
          <p:cNvPr id="4" name="Slide Number Placeholder 3"/>
          <p:cNvSpPr>
            <a:spLocks noGrp="1"/>
          </p:cNvSpPr>
          <p:nvPr>
            <p:ph type="sldNum" sz="quarter" idx="10"/>
          </p:nvPr>
        </p:nvSpPr>
        <p:spPr/>
        <p:txBody>
          <a:bodyPr/>
          <a:lstStyle/>
          <a:p>
            <a:fld id="{15960CB0-13DA-4CA1-A3EC-1A6CAC0B933A}" type="slidenum">
              <a:rPr lang="en-US" smtClean="0"/>
              <a:pPr/>
              <a:t>32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tsSM2070809summerAdjusted &lt;- tsSM2070809summer - components070809SM2monthlysummer$seasonal</a:t>
            </a:r>
          </a:p>
          <a:p>
            <a:r>
              <a:rPr lang="en-US" sz="1200" kern="1200" dirty="0" err="1">
                <a:solidFill>
                  <a:schemeClr val="tx1"/>
                </a:solidFill>
                <a:latin typeface="+mn-lt"/>
                <a:ea typeface="+mn-ea"/>
                <a:cs typeface="+mn-cs"/>
              </a:rPr>
              <a:t>autoplot</a:t>
            </a:r>
            <a:r>
              <a:rPr lang="en-US" sz="1200" kern="1200" dirty="0">
                <a:solidFill>
                  <a:schemeClr val="tx1"/>
                </a:solidFill>
                <a:latin typeface="+mn-lt"/>
                <a:ea typeface="+mn-ea"/>
                <a:cs typeface="+mn-cs"/>
              </a:rPr>
              <a:t>(tsSM2070809summerAdjusted) </a:t>
            </a:r>
          </a:p>
          <a:p>
            <a:r>
              <a:rPr lang="en-US" sz="1200" kern="1200" dirty="0">
                <a:solidFill>
                  <a:schemeClr val="tx1"/>
                </a:solidFill>
                <a:latin typeface="+mn-lt"/>
                <a:ea typeface="+mn-ea"/>
                <a:cs typeface="+mn-cs"/>
              </a:rPr>
              <a:t>plot(decompose(tsSM2070809summerAdjusted)) </a:t>
            </a:r>
          </a:p>
          <a:p>
            <a:r>
              <a:rPr lang="en-US" sz="1200" kern="1200" dirty="0">
                <a:solidFill>
                  <a:schemeClr val="tx1"/>
                </a:solidFill>
                <a:latin typeface="+mn-lt"/>
                <a:ea typeface="+mn-ea"/>
                <a:cs typeface="+mn-cs"/>
              </a:rPr>
              <a:t>tsSM2_HW070809summer &lt;- </a:t>
            </a:r>
            <a:r>
              <a:rPr lang="en-US" sz="1200" kern="1200" dirty="0" err="1">
                <a:solidFill>
                  <a:schemeClr val="tx1"/>
                </a:solidFill>
                <a:latin typeface="+mn-lt"/>
                <a:ea typeface="+mn-ea"/>
                <a:cs typeface="+mn-cs"/>
              </a:rPr>
              <a:t>HoltWinters</a:t>
            </a:r>
            <a:r>
              <a:rPr lang="en-US" sz="1200" kern="1200" dirty="0">
                <a:solidFill>
                  <a:schemeClr val="tx1"/>
                </a:solidFill>
                <a:latin typeface="+mn-lt"/>
                <a:ea typeface="+mn-ea"/>
                <a:cs typeface="+mn-cs"/>
              </a:rPr>
              <a:t>(tsSM2070809summerAdjusted, beta=FALSE, gamma=FALSE) </a:t>
            </a:r>
          </a:p>
          <a:p>
            <a:r>
              <a:rPr lang="en-US" sz="1200" kern="1200" dirty="0">
                <a:solidFill>
                  <a:schemeClr val="tx1"/>
                </a:solidFill>
                <a:latin typeface="+mn-lt"/>
                <a:ea typeface="+mn-ea"/>
                <a:cs typeface="+mn-cs"/>
              </a:rPr>
              <a:t>plot(tsSM2_HW070809summer, </a:t>
            </a:r>
            <a:r>
              <a:rPr lang="en-US" sz="1200" kern="1200" dirty="0" err="1">
                <a:solidFill>
                  <a:schemeClr val="tx1"/>
                </a:solidFill>
                <a:latin typeface="+mn-lt"/>
                <a:ea typeface="+mn-ea"/>
                <a:cs typeface="+mn-cs"/>
              </a:rPr>
              <a:t>ylim</a:t>
            </a:r>
            <a:r>
              <a:rPr lang="en-US" sz="1200" kern="1200" dirty="0">
                <a:solidFill>
                  <a:schemeClr val="tx1"/>
                </a:solidFill>
                <a:latin typeface="+mn-lt"/>
                <a:ea typeface="+mn-ea"/>
                <a:cs typeface="+mn-cs"/>
              </a:rPr>
              <a:t> = c(0, 5))</a:t>
            </a:r>
          </a:p>
          <a:p>
            <a:r>
              <a:rPr lang="en-US" sz="1200" kern="1200" dirty="0">
                <a:solidFill>
                  <a:schemeClr val="tx1"/>
                </a:solidFill>
                <a:latin typeface="+mn-lt"/>
                <a:ea typeface="+mn-ea"/>
                <a:cs typeface="+mn-cs"/>
              </a:rPr>
              <a:t>tsSM2_HW070809summer</a:t>
            </a:r>
            <a:r>
              <a:rPr lang="en-US" sz="1200" b="0" i="0" kern="1200" dirty="0">
                <a:solidFill>
                  <a:schemeClr val="tx1"/>
                </a:solidFill>
                <a:latin typeface="+mn-lt"/>
                <a:ea typeface="+mn-ea"/>
                <a:cs typeface="+mn-cs"/>
              </a:rPr>
              <a:t>for &lt;- forecast(</a:t>
            </a:r>
            <a:r>
              <a:rPr lang="en-US" sz="1200" kern="1200" dirty="0">
                <a:solidFill>
                  <a:schemeClr val="tx1"/>
                </a:solidFill>
                <a:latin typeface="+mn-lt"/>
                <a:ea typeface="+mn-ea"/>
                <a:cs typeface="+mn-cs"/>
              </a:rPr>
              <a:t>tsSM2_HW070809summer</a:t>
            </a:r>
            <a:r>
              <a:rPr lang="en-US" sz="1200" b="0" i="0" kern="1200" dirty="0">
                <a:solidFill>
                  <a:schemeClr val="tx1"/>
                </a:solidFill>
                <a:latin typeface="+mn-lt"/>
                <a:ea typeface="+mn-ea"/>
                <a:cs typeface="+mn-cs"/>
              </a:rPr>
              <a:t>, h=24)</a:t>
            </a:r>
          </a:p>
          <a:p>
            <a:r>
              <a:rPr lang="en-US" sz="1200" b="0" i="0" kern="1200" dirty="0">
                <a:solidFill>
                  <a:schemeClr val="tx1"/>
                </a:solidFill>
                <a:latin typeface="+mn-lt"/>
                <a:ea typeface="+mn-ea"/>
                <a:cs typeface="+mn-cs"/>
              </a:rPr>
              <a:t>plot(</a:t>
            </a:r>
            <a:r>
              <a:rPr lang="en-US" sz="1200" kern="1200" dirty="0">
                <a:solidFill>
                  <a:schemeClr val="tx1"/>
                </a:solidFill>
                <a:latin typeface="+mn-lt"/>
                <a:ea typeface="+mn-ea"/>
                <a:cs typeface="+mn-cs"/>
              </a:rPr>
              <a:t>tsSM2_HW070809summer</a:t>
            </a:r>
            <a:r>
              <a:rPr lang="en-US" sz="1200" b="0" i="0" kern="1200" dirty="0">
                <a:solidFill>
                  <a:schemeClr val="tx1"/>
                </a:solidFill>
                <a:latin typeface="+mn-lt"/>
                <a:ea typeface="+mn-ea"/>
                <a:cs typeface="+mn-cs"/>
              </a:rPr>
              <a:t>for , </a:t>
            </a:r>
            <a:r>
              <a:rPr lang="en-US" sz="1200" b="0" i="0" kern="1200" dirty="0" err="1">
                <a:solidFill>
                  <a:schemeClr val="tx1"/>
                </a:solidFill>
                <a:latin typeface="+mn-lt"/>
                <a:ea typeface="+mn-ea"/>
                <a:cs typeface="+mn-cs"/>
              </a:rPr>
              <a:t>ylim</a:t>
            </a:r>
            <a:r>
              <a:rPr lang="en-US" sz="1200" b="0" i="0" kern="1200" dirty="0">
                <a:solidFill>
                  <a:schemeClr val="tx1"/>
                </a:solidFill>
                <a:latin typeface="+mn-lt"/>
                <a:ea typeface="+mn-ea"/>
                <a:cs typeface="+mn-cs"/>
              </a:rPr>
              <a:t> = c(0, 20), </a:t>
            </a:r>
            <a:r>
              <a:rPr lang="en-US" sz="1200" b="0" i="0" kern="1200" dirty="0" err="1">
                <a:solidFill>
                  <a:schemeClr val="tx1"/>
                </a:solidFill>
                <a:latin typeface="+mn-lt"/>
                <a:ea typeface="+mn-ea"/>
                <a:cs typeface="+mn-cs"/>
              </a:rPr>
              <a:t>ylab</a:t>
            </a:r>
            <a:r>
              <a:rPr lang="en-US" sz="1200" b="0" i="0" kern="1200" dirty="0">
                <a:solidFill>
                  <a:schemeClr val="tx1"/>
                </a:solidFill>
                <a:latin typeface="+mn-lt"/>
                <a:ea typeface="+mn-ea"/>
                <a:cs typeface="+mn-cs"/>
              </a:rPr>
              <a:t>= "Watt-Hours", </a:t>
            </a:r>
            <a:r>
              <a:rPr lang="en-US" sz="1200" b="0" i="0" kern="1200" dirty="0" err="1">
                <a:solidFill>
                  <a:schemeClr val="tx1"/>
                </a:solidFill>
                <a:latin typeface="+mn-lt"/>
                <a:ea typeface="+mn-ea"/>
                <a:cs typeface="+mn-cs"/>
              </a:rPr>
              <a:t>xlab</a:t>
            </a:r>
            <a:r>
              <a:rPr lang="en-US" sz="1200" b="0" i="0" kern="1200" dirty="0">
                <a:solidFill>
                  <a:schemeClr val="tx1"/>
                </a:solidFill>
                <a:latin typeface="+mn-lt"/>
                <a:ea typeface="+mn-ea"/>
                <a:cs typeface="+mn-cs"/>
              </a:rPr>
              <a:t>="Time - Sub-meter 2")</a:t>
            </a:r>
          </a:p>
          <a:p>
            <a:endParaRPr lang="en-US" dirty="0"/>
          </a:p>
        </p:txBody>
      </p:sp>
      <p:sp>
        <p:nvSpPr>
          <p:cNvPr id="4" name="Slide Number Placeholder 3"/>
          <p:cNvSpPr>
            <a:spLocks noGrp="1"/>
          </p:cNvSpPr>
          <p:nvPr>
            <p:ph type="sldNum" sz="quarter" idx="10"/>
          </p:nvPr>
        </p:nvSpPr>
        <p:spPr/>
        <p:txBody>
          <a:bodyPr/>
          <a:lstStyle/>
          <a:p>
            <a:fld id="{15960CB0-13DA-4CA1-A3EC-1A6CAC0B933A}" type="slidenum">
              <a:rPr lang="en-US" smtClean="0"/>
              <a:pPr/>
              <a:t>33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Wingdings" pitchFamily="2" charset="2"/>
              <a:buNone/>
            </a:pPr>
            <a:r>
              <a:rPr lang="en-US" sz="1200" kern="1200" dirty="0">
                <a:solidFill>
                  <a:schemeClr val="tx1"/>
                </a:solidFill>
                <a:latin typeface="+mn-lt"/>
                <a:ea typeface="+mn-ea"/>
                <a:cs typeface="+mn-cs"/>
              </a:rPr>
              <a:t>tsSM2_HW070809summerC &lt;- forecast(tsSM2_HW070809summer, h=24, level=c(10,25)) </a:t>
            </a:r>
          </a:p>
          <a:p>
            <a:pPr>
              <a:buFont typeface="Wingdings" pitchFamily="2" charset="2"/>
              <a:buNone/>
            </a:pPr>
            <a:r>
              <a:rPr lang="en-US" sz="1200" kern="1200" dirty="0">
                <a:solidFill>
                  <a:schemeClr val="tx1"/>
                </a:solidFill>
                <a:latin typeface="+mn-lt"/>
                <a:ea typeface="+mn-ea"/>
                <a:cs typeface="+mn-cs"/>
              </a:rPr>
              <a:t>plot(tsSM2_HW070809summerC, </a:t>
            </a:r>
            <a:r>
              <a:rPr lang="en-US" sz="1200" kern="1200" dirty="0" err="1">
                <a:solidFill>
                  <a:schemeClr val="tx1"/>
                </a:solidFill>
                <a:latin typeface="+mn-lt"/>
                <a:ea typeface="+mn-ea"/>
                <a:cs typeface="+mn-cs"/>
              </a:rPr>
              <a:t>ylim</a:t>
            </a:r>
            <a:r>
              <a:rPr lang="en-US" sz="1200" kern="1200" dirty="0">
                <a:solidFill>
                  <a:schemeClr val="tx1"/>
                </a:solidFill>
                <a:latin typeface="+mn-lt"/>
                <a:ea typeface="+mn-ea"/>
                <a:cs typeface="+mn-cs"/>
              </a:rPr>
              <a:t> = c(0, 5), </a:t>
            </a:r>
            <a:r>
              <a:rPr lang="en-US" sz="1200" kern="1200" dirty="0" err="1">
                <a:solidFill>
                  <a:schemeClr val="tx1"/>
                </a:solidFill>
                <a:latin typeface="+mn-lt"/>
                <a:ea typeface="+mn-ea"/>
                <a:cs typeface="+mn-cs"/>
              </a:rPr>
              <a:t>ylab</a:t>
            </a:r>
            <a:r>
              <a:rPr lang="en-US" sz="1200" kern="1200" dirty="0">
                <a:solidFill>
                  <a:schemeClr val="tx1"/>
                </a:solidFill>
                <a:latin typeface="+mn-lt"/>
                <a:ea typeface="+mn-ea"/>
                <a:cs typeface="+mn-cs"/>
              </a:rPr>
              <a:t>= "Watt-Hours", </a:t>
            </a:r>
            <a:r>
              <a:rPr lang="en-US" sz="1200" kern="1200" dirty="0" err="1">
                <a:solidFill>
                  <a:schemeClr val="tx1"/>
                </a:solidFill>
                <a:latin typeface="+mn-lt"/>
                <a:ea typeface="+mn-ea"/>
                <a:cs typeface="+mn-cs"/>
              </a:rPr>
              <a:t>xlab</a:t>
            </a:r>
            <a:r>
              <a:rPr lang="en-US" sz="1200" kern="1200" dirty="0">
                <a:solidFill>
                  <a:schemeClr val="tx1"/>
                </a:solidFill>
                <a:latin typeface="+mn-lt"/>
                <a:ea typeface="+mn-ea"/>
                <a:cs typeface="+mn-cs"/>
              </a:rPr>
              <a:t>="Time - Sub-meter 2", start(2010))</a:t>
            </a:r>
          </a:p>
        </p:txBody>
      </p:sp>
      <p:sp>
        <p:nvSpPr>
          <p:cNvPr id="4" name="Slide Number Placeholder 3"/>
          <p:cNvSpPr>
            <a:spLocks noGrp="1"/>
          </p:cNvSpPr>
          <p:nvPr>
            <p:ph type="sldNum" sz="quarter" idx="10"/>
          </p:nvPr>
        </p:nvSpPr>
        <p:spPr/>
        <p:txBody>
          <a:bodyPr/>
          <a:lstStyle/>
          <a:p>
            <a:fld id="{15960CB0-13DA-4CA1-A3EC-1A6CAC0B933A}" type="slidenum">
              <a:rPr lang="en-US" smtClean="0"/>
              <a:pPr/>
              <a:t>34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a:t>Any useful correlations or predictions you can glean from the data. If none can be found or if the relationships are weak, suggest other types of data you believe might be needed to improve the analysis</a:t>
            </a:r>
          </a:p>
          <a:p>
            <a:endParaRPr lang="en-US" sz="1200" dirty="0"/>
          </a:p>
          <a:p>
            <a:r>
              <a:rPr lang="en-US" sz="1200" dirty="0"/>
              <a:t>A summary statement that addresses the goal of this project. Has the goal been met?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you can suggest based on your visualization and analysis of the power consumption data. Include justifications of your recommendations</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Starting by Sub-Meter 3 I think we can make a big saving on the power usage of the Air </a:t>
            </a:r>
            <a:r>
              <a:rPr lang="en-US" dirty="0" err="1"/>
              <a:t>conditionning</a:t>
            </a:r>
            <a:r>
              <a:rPr lang="en-US" dirty="0"/>
              <a:t>,  as In </a:t>
            </a:r>
            <a:r>
              <a:rPr lang="en-US" dirty="0" err="1"/>
              <a:t>Sceaux</a:t>
            </a:r>
            <a:r>
              <a:rPr lang="en-US" dirty="0"/>
              <a:t>, the summers are short, comfortable, and partly cloudy and the winters are long, very cold, windy, and mostly cloudy. Over the course of the year, the temperature typically varies from </a:t>
            </a:r>
            <a:r>
              <a:rPr lang="en-US" i="1" dirty="0"/>
              <a:t>35°F</a:t>
            </a:r>
            <a:r>
              <a:rPr lang="en-US" dirty="0"/>
              <a:t> to </a:t>
            </a:r>
            <a:r>
              <a:rPr lang="en-US" i="1" dirty="0"/>
              <a:t>77°F</a:t>
            </a:r>
            <a:r>
              <a:rPr lang="en-US" dirty="0"/>
              <a:t> and is rarely below </a:t>
            </a:r>
            <a:r>
              <a:rPr lang="en-US" i="1" dirty="0"/>
              <a:t>25°F</a:t>
            </a:r>
            <a:r>
              <a:rPr lang="en-US" dirty="0"/>
              <a:t> or above </a:t>
            </a:r>
            <a:r>
              <a:rPr lang="en-US" i="1" dirty="0"/>
              <a:t>88°F</a:t>
            </a:r>
            <a:r>
              <a:rPr lang="en-US" dirty="0"/>
              <a:t>.</a:t>
            </a:r>
          </a:p>
          <a:p>
            <a:endParaRPr lang="en-US" dirty="0"/>
          </a:p>
        </p:txBody>
      </p:sp>
      <p:sp>
        <p:nvSpPr>
          <p:cNvPr id="4" name="Slide Number Placeholder 3"/>
          <p:cNvSpPr>
            <a:spLocks noGrp="1"/>
          </p:cNvSpPr>
          <p:nvPr>
            <p:ph type="sldNum" sz="quarter" idx="10"/>
          </p:nvPr>
        </p:nvSpPr>
        <p:spPr/>
        <p:txBody>
          <a:bodyPr/>
          <a:lstStyle/>
          <a:p>
            <a:fld id="{15960CB0-13DA-4CA1-A3EC-1A6CAC0B933A}" type="slidenum">
              <a:rPr lang="en-US" smtClean="0"/>
              <a:pPr/>
              <a:t>35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 Subset the 9th day of January 2008 - 10 Minute frequency</a:t>
            </a:r>
            <a:br>
              <a:rPr lang="en-US" dirty="0"/>
            </a:br>
            <a:r>
              <a:rPr lang="en-US" sz="1200" b="0" i="0" kern="1200" dirty="0">
                <a:solidFill>
                  <a:schemeClr val="tx1"/>
                </a:solidFill>
                <a:latin typeface="+mn-lt"/>
                <a:ea typeface="+mn-ea"/>
                <a:cs typeface="+mn-cs"/>
              </a:rPr>
              <a:t>houseDay10 &lt;- filter(</a:t>
            </a:r>
            <a:r>
              <a:rPr lang="en-US" sz="1200" b="0" i="0" kern="1200" dirty="0" err="1">
                <a:solidFill>
                  <a:schemeClr val="tx1"/>
                </a:solidFill>
                <a:latin typeface="+mn-lt"/>
                <a:ea typeface="+mn-ea"/>
                <a:cs typeface="+mn-cs"/>
              </a:rPr>
              <a:t>yourData</a:t>
            </a:r>
            <a:r>
              <a:rPr lang="en-US" sz="1200" b="0" i="0" kern="1200" dirty="0">
                <a:solidFill>
                  <a:schemeClr val="tx1"/>
                </a:solidFill>
                <a:latin typeface="+mn-lt"/>
                <a:ea typeface="+mn-ea"/>
                <a:cs typeface="+mn-cs"/>
              </a:rPr>
              <a:t>, year == 2008 &amp; month == 1 &amp; day == 9 &amp; (minute == 0 | minute == 10 | minute == 20 | minute == 30 | minute == 40 | minute == 50))</a:t>
            </a:r>
          </a:p>
          <a:p>
            <a:r>
              <a:rPr lang="en-US" sz="1200" b="0" i="0" kern="1200" dirty="0">
                <a:solidFill>
                  <a:schemeClr val="tx1"/>
                </a:solidFill>
                <a:latin typeface="+mn-lt"/>
                <a:ea typeface="+mn-ea"/>
                <a:cs typeface="+mn-cs"/>
              </a:rPr>
              <a:t>## Plot sub-meter 1, 2 and 3 with title, legend and labels - 10 Minute frequency</a:t>
            </a:r>
          </a:p>
          <a:p>
            <a:r>
              <a:rPr lang="en-US" sz="1200" b="0" i="0" kern="1200" dirty="0" err="1">
                <a:solidFill>
                  <a:schemeClr val="tx1"/>
                </a:solidFill>
                <a:latin typeface="+mn-lt"/>
                <a:ea typeface="+mn-ea"/>
                <a:cs typeface="+mn-cs"/>
              </a:rPr>
              <a:t>plot_ly</a:t>
            </a:r>
            <a:r>
              <a:rPr lang="en-US" sz="1200" b="0" i="0" kern="1200" dirty="0">
                <a:solidFill>
                  <a:schemeClr val="tx1"/>
                </a:solidFill>
                <a:latin typeface="+mn-lt"/>
                <a:ea typeface="+mn-ea"/>
                <a:cs typeface="+mn-cs"/>
              </a:rPr>
              <a:t>(houseDay10, x = ~houseDay10$DateTime, y = ~houseDay10$Sub_metering_1, name = 'Kitchen', type = 'scatter', mode = 'lines') %&gt;%</a:t>
            </a:r>
            <a:br>
              <a:rPr lang="en-US" dirty="0"/>
            </a:br>
            <a:r>
              <a:rPr lang="en-US" sz="1200" b="0" i="0" kern="1200" dirty="0" err="1">
                <a:solidFill>
                  <a:schemeClr val="tx1"/>
                </a:solidFill>
                <a:latin typeface="+mn-lt"/>
                <a:ea typeface="+mn-ea"/>
                <a:cs typeface="+mn-cs"/>
              </a:rPr>
              <a:t>add_trace</a:t>
            </a:r>
            <a:r>
              <a:rPr lang="en-US" sz="1200" b="0" i="0" kern="1200" dirty="0">
                <a:solidFill>
                  <a:schemeClr val="tx1"/>
                </a:solidFill>
                <a:latin typeface="+mn-lt"/>
                <a:ea typeface="+mn-ea"/>
                <a:cs typeface="+mn-cs"/>
              </a:rPr>
              <a:t>(y = ~houseDay10$Sub_metering_2, name = 'Laundry Room', mode = 'lines') %&gt;%</a:t>
            </a:r>
            <a:br>
              <a:rPr lang="en-US" dirty="0"/>
            </a:br>
            <a:r>
              <a:rPr lang="en-US" sz="1200" b="0" i="0" kern="1200" dirty="0" err="1">
                <a:solidFill>
                  <a:schemeClr val="tx1"/>
                </a:solidFill>
                <a:latin typeface="+mn-lt"/>
                <a:ea typeface="+mn-ea"/>
                <a:cs typeface="+mn-cs"/>
              </a:rPr>
              <a:t>add_trace</a:t>
            </a:r>
            <a:r>
              <a:rPr lang="en-US" sz="1200" b="0" i="0" kern="1200" dirty="0">
                <a:solidFill>
                  <a:schemeClr val="tx1"/>
                </a:solidFill>
                <a:latin typeface="+mn-lt"/>
                <a:ea typeface="+mn-ea"/>
                <a:cs typeface="+mn-cs"/>
              </a:rPr>
              <a:t>(y = ~houseDay10$Sub_metering_3, name = 'Water Heater &amp; AC', mode = 'lines') %&gt;%</a:t>
            </a:r>
            <a:br>
              <a:rPr lang="en-US" dirty="0"/>
            </a:br>
            <a:r>
              <a:rPr lang="en-US" sz="1200" b="0" i="0" kern="1200" dirty="0">
                <a:solidFill>
                  <a:schemeClr val="tx1"/>
                </a:solidFill>
                <a:latin typeface="+mn-lt"/>
                <a:ea typeface="+mn-ea"/>
                <a:cs typeface="+mn-cs"/>
              </a:rPr>
              <a:t>layout(title = "Power Consumption January 9th, 2008",</a:t>
            </a:r>
            <a:br>
              <a:rPr lang="en-US" dirty="0"/>
            </a:br>
            <a:r>
              <a:rPr lang="en-US" sz="1200" b="0" i="0" kern="1200" dirty="0" err="1">
                <a:solidFill>
                  <a:schemeClr val="tx1"/>
                </a:solidFill>
                <a:latin typeface="+mn-lt"/>
                <a:ea typeface="+mn-ea"/>
                <a:cs typeface="+mn-cs"/>
              </a:rPr>
              <a:t>xaxis</a:t>
            </a:r>
            <a:r>
              <a:rPr lang="en-US" sz="1200" b="0" i="0" kern="1200" dirty="0">
                <a:solidFill>
                  <a:schemeClr val="tx1"/>
                </a:solidFill>
                <a:latin typeface="+mn-lt"/>
                <a:ea typeface="+mn-ea"/>
                <a:cs typeface="+mn-cs"/>
              </a:rPr>
              <a:t> = list(title = "Time"),</a:t>
            </a:r>
            <a:br>
              <a:rPr lang="en-US" dirty="0"/>
            </a:br>
            <a:r>
              <a:rPr lang="en-US" sz="1200" b="0" i="0" kern="1200" dirty="0" err="1">
                <a:solidFill>
                  <a:schemeClr val="tx1"/>
                </a:solidFill>
                <a:latin typeface="+mn-lt"/>
                <a:ea typeface="+mn-ea"/>
                <a:cs typeface="+mn-cs"/>
              </a:rPr>
              <a:t>yaxis</a:t>
            </a:r>
            <a:r>
              <a:rPr lang="en-US" sz="1200" b="0" i="0" kern="1200" dirty="0">
                <a:solidFill>
                  <a:schemeClr val="tx1"/>
                </a:solidFill>
                <a:latin typeface="+mn-lt"/>
                <a:ea typeface="+mn-ea"/>
                <a:cs typeface="+mn-cs"/>
              </a:rPr>
              <a:t> = list (title = "Power (watt-hours)"))</a:t>
            </a:r>
            <a:endParaRPr lang="en-US" dirty="0"/>
          </a:p>
        </p:txBody>
      </p:sp>
      <p:sp>
        <p:nvSpPr>
          <p:cNvPr id="4" name="Slide Number Placeholder 3"/>
          <p:cNvSpPr>
            <a:spLocks noGrp="1"/>
          </p:cNvSpPr>
          <p:nvPr>
            <p:ph type="sldNum" sz="quarter" idx="10"/>
          </p:nvPr>
        </p:nvSpPr>
        <p:spPr/>
        <p:txBody>
          <a:bodyPr/>
          <a:lstStyle/>
          <a:p>
            <a:fld id="{15960CB0-13DA-4CA1-A3EC-1A6CAC0B933A}" type="slidenum">
              <a:rPr lang="en-US" smtClean="0"/>
              <a:pPr/>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5960CB0-13DA-4CA1-A3EC-1A6CAC0B933A}" type="slidenum">
              <a:rPr lang="en-US" smtClean="0"/>
              <a:pPr/>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houseweek10 &lt;- filter(</a:t>
            </a:r>
            <a:r>
              <a:rPr lang="en-US" sz="1200" kern="1200" dirty="0" err="1">
                <a:solidFill>
                  <a:schemeClr val="tx1"/>
                </a:solidFill>
                <a:latin typeface="+mn-lt"/>
                <a:ea typeface="+mn-ea"/>
                <a:cs typeface="+mn-cs"/>
              </a:rPr>
              <a:t>newDF</a:t>
            </a:r>
            <a:r>
              <a:rPr lang="en-US" sz="1200" kern="1200" dirty="0">
                <a:solidFill>
                  <a:schemeClr val="tx1"/>
                </a:solidFill>
                <a:latin typeface="+mn-lt"/>
                <a:ea typeface="+mn-ea"/>
                <a:cs typeface="+mn-cs"/>
              </a:rPr>
              <a:t>, year == 2008 &amp; week == 2 &amp; (minute == 0 | minute == 10 | minute == 20 | minute == 30 | minute == 40 | minute == 50))</a:t>
            </a:r>
          </a:p>
          <a:p>
            <a:r>
              <a:rPr lang="en-US" sz="1200" kern="1200" dirty="0" err="1">
                <a:solidFill>
                  <a:schemeClr val="tx1"/>
                </a:solidFill>
                <a:latin typeface="+mn-lt"/>
                <a:ea typeface="+mn-ea"/>
                <a:cs typeface="+mn-cs"/>
              </a:rPr>
              <a:t>plot_ly</a:t>
            </a:r>
            <a:r>
              <a:rPr lang="en-US" sz="1200" kern="1200" dirty="0">
                <a:solidFill>
                  <a:schemeClr val="tx1"/>
                </a:solidFill>
                <a:latin typeface="+mn-lt"/>
                <a:ea typeface="+mn-ea"/>
                <a:cs typeface="+mn-cs"/>
              </a:rPr>
              <a:t>(houseweek10, x = ~houseweek10$DateTime, y = ~houseweek10$Sub_metering_1, name = 'Kitchen', type = 'scatter', mode = 'lines') %&gt;% </a:t>
            </a:r>
            <a:r>
              <a:rPr lang="en-US" sz="1200" kern="1200" dirty="0" err="1">
                <a:solidFill>
                  <a:schemeClr val="tx1"/>
                </a:solidFill>
                <a:latin typeface="+mn-lt"/>
                <a:ea typeface="+mn-ea"/>
                <a:cs typeface="+mn-cs"/>
              </a:rPr>
              <a:t>add_trace</a:t>
            </a:r>
            <a:r>
              <a:rPr lang="en-US" sz="1200" kern="1200" dirty="0">
                <a:solidFill>
                  <a:schemeClr val="tx1"/>
                </a:solidFill>
                <a:latin typeface="+mn-lt"/>
                <a:ea typeface="+mn-ea"/>
                <a:cs typeface="+mn-cs"/>
              </a:rPr>
              <a:t>(y = ~houseweek10$Sub_metering_2, name = 'Laundry Room', mode = 'lines') %&gt;% </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add_trace</a:t>
            </a:r>
            <a:r>
              <a:rPr lang="en-US" sz="1200" kern="1200" dirty="0">
                <a:solidFill>
                  <a:schemeClr val="tx1"/>
                </a:solidFill>
                <a:latin typeface="+mn-lt"/>
                <a:ea typeface="+mn-ea"/>
                <a:cs typeface="+mn-cs"/>
              </a:rPr>
              <a:t>(y = ~houseweek10$Sub_metering_3, name = 'Water Heater &amp; AC', mode = 'lines') %&gt;% </a:t>
            </a:r>
          </a:p>
          <a:p>
            <a:r>
              <a:rPr lang="en-US" sz="1200" kern="1200" dirty="0">
                <a:solidFill>
                  <a:schemeClr val="tx1"/>
                </a:solidFill>
                <a:latin typeface="+mn-lt"/>
                <a:ea typeface="+mn-ea"/>
                <a:cs typeface="+mn-cs"/>
              </a:rPr>
              <a:t>layout(title = "Power Consumption Week 2, 2008 - 10 minutes Freq", + </a:t>
            </a:r>
            <a:r>
              <a:rPr lang="en-US" sz="1200" kern="1200" dirty="0" err="1">
                <a:solidFill>
                  <a:schemeClr val="tx1"/>
                </a:solidFill>
                <a:latin typeface="+mn-lt"/>
                <a:ea typeface="+mn-ea"/>
                <a:cs typeface="+mn-cs"/>
              </a:rPr>
              <a:t>xaxis</a:t>
            </a:r>
            <a:r>
              <a:rPr lang="en-US" sz="1200" kern="1200" dirty="0">
                <a:solidFill>
                  <a:schemeClr val="tx1"/>
                </a:solidFill>
                <a:latin typeface="+mn-lt"/>
                <a:ea typeface="+mn-ea"/>
                <a:cs typeface="+mn-cs"/>
              </a:rPr>
              <a:t> = list(title = "Time"), </a:t>
            </a:r>
          </a:p>
          <a:p>
            <a:r>
              <a:rPr lang="en-US" sz="1200" kern="1200" dirty="0" err="1">
                <a:solidFill>
                  <a:schemeClr val="tx1"/>
                </a:solidFill>
                <a:latin typeface="+mn-lt"/>
                <a:ea typeface="+mn-ea"/>
                <a:cs typeface="+mn-cs"/>
              </a:rPr>
              <a:t>yaxis</a:t>
            </a:r>
            <a:r>
              <a:rPr lang="en-US" sz="1200" kern="1200" dirty="0">
                <a:solidFill>
                  <a:schemeClr val="tx1"/>
                </a:solidFill>
                <a:latin typeface="+mn-lt"/>
                <a:ea typeface="+mn-ea"/>
                <a:cs typeface="+mn-cs"/>
              </a:rPr>
              <a:t> = list (title = "Power (watt-hours)"))</a:t>
            </a:r>
          </a:p>
          <a:p>
            <a:endParaRPr lang="en-US" dirty="0"/>
          </a:p>
        </p:txBody>
      </p:sp>
      <p:sp>
        <p:nvSpPr>
          <p:cNvPr id="4" name="Slide Number Placeholder 3"/>
          <p:cNvSpPr>
            <a:spLocks noGrp="1"/>
          </p:cNvSpPr>
          <p:nvPr>
            <p:ph type="sldNum" sz="quarter" idx="10"/>
          </p:nvPr>
        </p:nvSpPr>
        <p:spPr/>
        <p:txBody>
          <a:bodyPr/>
          <a:lstStyle/>
          <a:p>
            <a:fld id="{15960CB0-13DA-4CA1-A3EC-1A6CAC0B933A}"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 Subset to one observation per week on Mondays at 8:00pm for 2007, 2008 and 2009</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house070809weekly &lt;- filter(</a:t>
            </a:r>
            <a:r>
              <a:rPr lang="en-US" sz="1200" b="0" i="0" kern="1200" dirty="0" err="1">
                <a:solidFill>
                  <a:schemeClr val="tx1"/>
                </a:solidFill>
                <a:latin typeface="+mn-lt"/>
                <a:ea typeface="+mn-ea"/>
                <a:cs typeface="+mn-cs"/>
              </a:rPr>
              <a:t>yourData</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weekDay</a:t>
            </a:r>
            <a:r>
              <a:rPr lang="en-US" sz="1200" b="0" i="0" kern="1200" dirty="0">
                <a:solidFill>
                  <a:schemeClr val="tx1"/>
                </a:solidFill>
                <a:latin typeface="+mn-lt"/>
                <a:ea typeface="+mn-ea"/>
                <a:cs typeface="+mn-cs"/>
              </a:rPr>
              <a:t> == 2 &amp; hour == 20 &amp; minute == 1)</a:t>
            </a:r>
          </a:p>
          <a:p>
            <a:r>
              <a:rPr lang="en-US" sz="1200" b="0" i="0" kern="1200" dirty="0">
                <a:solidFill>
                  <a:schemeClr val="tx1"/>
                </a:solidFill>
                <a:latin typeface="+mn-lt"/>
                <a:ea typeface="+mn-ea"/>
                <a:cs typeface="+mn-cs"/>
              </a:rPr>
              <a:t>## Create TS object with SubMeter3</a:t>
            </a:r>
            <a:br>
              <a:rPr lang="en-US" sz="1200" b="0" i="0" kern="1200" dirty="0">
                <a:solidFill>
                  <a:schemeClr val="tx1"/>
                </a:solidFill>
                <a:latin typeface="+mn-lt"/>
                <a:ea typeface="+mn-ea"/>
                <a:cs typeface="+mn-cs"/>
              </a:rPr>
            </a:br>
            <a:r>
              <a:rPr lang="en-US" sz="1200" b="0" i="0" kern="1200" dirty="0">
                <a:solidFill>
                  <a:schemeClr val="tx1"/>
                </a:solidFill>
                <a:latin typeface="+mn-lt"/>
                <a:ea typeface="+mn-ea"/>
                <a:cs typeface="+mn-cs"/>
              </a:rPr>
              <a:t>tsSM3_070809weekly &lt;- </a:t>
            </a:r>
            <a:r>
              <a:rPr lang="en-US" sz="1200" b="0" i="0" kern="1200" dirty="0" err="1">
                <a:solidFill>
                  <a:schemeClr val="tx1"/>
                </a:solidFill>
                <a:latin typeface="+mn-lt"/>
                <a:ea typeface="+mn-ea"/>
                <a:cs typeface="+mn-cs"/>
              </a:rPr>
              <a:t>ts</a:t>
            </a:r>
            <a:r>
              <a:rPr lang="en-US" sz="1200" b="0" i="0" kern="1200" dirty="0">
                <a:solidFill>
                  <a:schemeClr val="tx1"/>
                </a:solidFill>
                <a:latin typeface="+mn-lt"/>
                <a:ea typeface="+mn-ea"/>
                <a:cs typeface="+mn-cs"/>
              </a:rPr>
              <a:t>(house070809weekly$Sub_metering_3, frequency=52, start=c(2007,1))</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 Plot sub-meter 3 with </a:t>
            </a:r>
            <a:r>
              <a:rPr lang="en-US" sz="1200" b="0" i="0" kern="1200" dirty="0" err="1">
                <a:solidFill>
                  <a:schemeClr val="tx1"/>
                </a:solidFill>
                <a:latin typeface="+mn-lt"/>
                <a:ea typeface="+mn-ea"/>
                <a:cs typeface="+mn-cs"/>
              </a:rPr>
              <a:t>autoplot</a:t>
            </a:r>
            <a:r>
              <a:rPr lang="en-US" sz="1200" b="0" i="0" kern="1200" dirty="0">
                <a:solidFill>
                  <a:schemeClr val="tx1"/>
                </a:solidFill>
                <a:latin typeface="+mn-lt"/>
                <a:ea typeface="+mn-ea"/>
                <a:cs typeface="+mn-cs"/>
              </a:rPr>
              <a:t> (you may need to install these packages)</a:t>
            </a:r>
            <a:br>
              <a:rPr lang="en-US" dirty="0"/>
            </a:br>
            <a:r>
              <a:rPr lang="en-US" sz="1200" b="0" i="0" kern="1200" dirty="0" err="1">
                <a:solidFill>
                  <a:schemeClr val="tx1"/>
                </a:solidFill>
                <a:latin typeface="+mn-lt"/>
                <a:ea typeface="+mn-ea"/>
                <a:cs typeface="+mn-cs"/>
              </a:rPr>
              <a:t>libarary</a:t>
            </a:r>
            <a:r>
              <a:rPr lang="en-US" sz="1200" b="0" i="0" kern="1200" dirty="0">
                <a:solidFill>
                  <a:schemeClr val="tx1"/>
                </a:solidFill>
                <a:latin typeface="+mn-lt"/>
                <a:ea typeface="+mn-ea"/>
                <a:cs typeface="+mn-cs"/>
              </a:rPr>
              <a:t>(ggplot2)</a:t>
            </a:r>
            <a:br>
              <a:rPr lang="en-US" dirty="0"/>
            </a:br>
            <a:r>
              <a:rPr lang="en-US" sz="1200" b="0" i="0" kern="1200" dirty="0" err="1">
                <a:solidFill>
                  <a:schemeClr val="tx1"/>
                </a:solidFill>
                <a:latin typeface="+mn-lt"/>
                <a:ea typeface="+mn-ea"/>
                <a:cs typeface="+mn-cs"/>
              </a:rPr>
              <a:t>libarary</a:t>
            </a:r>
            <a:r>
              <a:rPr lang="en-US" sz="1200" b="0" i="0" kern="1200" dirty="0">
                <a:solidFill>
                  <a:schemeClr val="tx1"/>
                </a:solidFill>
                <a:latin typeface="+mn-lt"/>
                <a:ea typeface="+mn-ea"/>
                <a:cs typeface="+mn-cs"/>
              </a:rPr>
              <a:t>(</a:t>
            </a:r>
            <a:r>
              <a:rPr lang="en-US" sz="1200" b="0" i="0" kern="1200" dirty="0" err="1">
                <a:solidFill>
                  <a:schemeClr val="tx1"/>
                </a:solidFill>
                <a:latin typeface="+mn-lt"/>
                <a:ea typeface="+mn-ea"/>
                <a:cs typeface="+mn-cs"/>
              </a:rPr>
              <a:t>ggfortify</a:t>
            </a:r>
            <a:r>
              <a:rPr lang="en-US" sz="1200" b="0" i="0" kern="1200" dirty="0">
                <a:solidFill>
                  <a:schemeClr val="tx1"/>
                </a:solidFill>
                <a:latin typeface="+mn-lt"/>
                <a:ea typeface="+mn-ea"/>
                <a:cs typeface="+mn-cs"/>
              </a:rPr>
              <a:t>)</a:t>
            </a:r>
            <a:br>
              <a:rPr lang="en-US" dirty="0"/>
            </a:br>
            <a:r>
              <a:rPr lang="en-US" sz="1200" b="0" i="0" kern="1200" dirty="0" err="1">
                <a:solidFill>
                  <a:schemeClr val="tx1"/>
                </a:solidFill>
                <a:latin typeface="+mn-lt"/>
                <a:ea typeface="+mn-ea"/>
                <a:cs typeface="+mn-cs"/>
              </a:rPr>
              <a:t>autoplot</a:t>
            </a:r>
            <a:r>
              <a:rPr lang="en-US" sz="1200" b="0" i="0" kern="1200" dirty="0">
                <a:solidFill>
                  <a:schemeClr val="tx1"/>
                </a:solidFill>
                <a:latin typeface="+mn-lt"/>
                <a:ea typeface="+mn-ea"/>
                <a:cs typeface="+mn-cs"/>
              </a:rPr>
              <a:t>(tsSM3_070809weekly)</a:t>
            </a:r>
            <a:endParaRPr lang="en-US" dirty="0"/>
          </a:p>
          <a:p>
            <a:endParaRPr lang="en-US" dirty="0"/>
          </a:p>
        </p:txBody>
      </p:sp>
      <p:sp>
        <p:nvSpPr>
          <p:cNvPr id="4" name="Slide Number Placeholder 3"/>
          <p:cNvSpPr>
            <a:spLocks noGrp="1"/>
          </p:cNvSpPr>
          <p:nvPr>
            <p:ph type="sldNum" sz="quarter" idx="10"/>
          </p:nvPr>
        </p:nvSpPr>
        <p:spPr/>
        <p:txBody>
          <a:bodyPr/>
          <a:lstStyle/>
          <a:p>
            <a:fld id="{15960CB0-13DA-4CA1-A3EC-1A6CAC0B933A}" type="slidenum">
              <a:rPr lang="en-US" smtClean="0"/>
              <a:pPr/>
              <a:t>12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house070809Sunday &lt;- filter(</a:t>
            </a:r>
            <a:r>
              <a:rPr lang="en-US" dirty="0" err="1"/>
              <a:t>newDF</a:t>
            </a:r>
            <a:r>
              <a:rPr lang="en-US" dirty="0"/>
              <a:t>, weekday == 'Sunday' &amp; hour == 20 &amp; minute == 1)</a:t>
            </a:r>
          </a:p>
          <a:p>
            <a:r>
              <a:rPr lang="en-US" dirty="0"/>
              <a:t>tsSM1_070809Sunday &lt;- </a:t>
            </a:r>
            <a:r>
              <a:rPr lang="en-US" dirty="0" err="1"/>
              <a:t>ts</a:t>
            </a:r>
            <a:r>
              <a:rPr lang="en-US" dirty="0"/>
              <a:t>(house070809Sunday$Sub_metering_1, frequency = 52, start = c(2007, 1))</a:t>
            </a:r>
          </a:p>
          <a:p>
            <a:r>
              <a:rPr lang="en-US" dirty="0"/>
              <a:t>fitSM1sunday &lt;- </a:t>
            </a:r>
            <a:r>
              <a:rPr lang="en-US" dirty="0" err="1"/>
              <a:t>tslm</a:t>
            </a:r>
            <a:r>
              <a:rPr lang="en-US" dirty="0"/>
              <a:t>(tsSM1_070809Sunday ~ trend + season)</a:t>
            </a:r>
          </a:p>
          <a:p>
            <a:r>
              <a:rPr lang="en-US" dirty="0"/>
              <a:t>forecastfitSM1sunday &lt;- forecast(fitSM1sunday, h=52)</a:t>
            </a:r>
          </a:p>
          <a:p>
            <a:r>
              <a:rPr lang="en-US" sz="1200" kern="1200" dirty="0">
                <a:solidFill>
                  <a:schemeClr val="tx1"/>
                </a:solidFill>
                <a:latin typeface="+mn-lt"/>
                <a:ea typeface="+mn-ea"/>
                <a:cs typeface="+mn-cs"/>
              </a:rPr>
              <a:t>plot(forecastfitSM1sunday)</a:t>
            </a:r>
            <a:endParaRPr lang="en-US" dirty="0"/>
          </a:p>
        </p:txBody>
      </p:sp>
      <p:sp>
        <p:nvSpPr>
          <p:cNvPr id="4" name="Slide Number Placeholder 3"/>
          <p:cNvSpPr>
            <a:spLocks noGrp="1"/>
          </p:cNvSpPr>
          <p:nvPr>
            <p:ph type="sldNum" sz="quarter" idx="10"/>
          </p:nvPr>
        </p:nvSpPr>
        <p:spPr/>
        <p:txBody>
          <a:bodyPr/>
          <a:lstStyle/>
          <a:p>
            <a:fld id="{15960CB0-13DA-4CA1-A3EC-1A6CAC0B933A}" type="slidenum">
              <a:rPr lang="en-US" smtClean="0"/>
              <a:pPr/>
              <a:t>13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house070809summer &lt;- filter(</a:t>
            </a:r>
            <a:r>
              <a:rPr lang="en-US" sz="1200" kern="1200" dirty="0" err="1">
                <a:solidFill>
                  <a:schemeClr val="tx1"/>
                </a:solidFill>
                <a:latin typeface="+mn-lt"/>
                <a:ea typeface="+mn-ea"/>
                <a:cs typeface="+mn-cs"/>
              </a:rPr>
              <a:t>newDF</a:t>
            </a:r>
            <a:r>
              <a:rPr lang="en-US" sz="1200" kern="1200" dirty="0">
                <a:solidFill>
                  <a:schemeClr val="tx1"/>
                </a:solidFill>
                <a:latin typeface="+mn-lt"/>
                <a:ea typeface="+mn-ea"/>
                <a:cs typeface="+mn-cs"/>
              </a:rPr>
              <a:t>, between(month,6,9) &amp; day == 2 &amp; (hour == 10 | hour == 20) &amp; minute ==0) &gt; </a:t>
            </a:r>
          </a:p>
          <a:p>
            <a:pPr>
              <a:buFont typeface="Wingdings"/>
              <a:buNone/>
            </a:pPr>
            <a:r>
              <a:rPr lang="en-US" sz="1200" kern="1200" dirty="0">
                <a:solidFill>
                  <a:schemeClr val="tx1"/>
                </a:solidFill>
                <a:latin typeface="+mn-lt"/>
                <a:ea typeface="+mn-ea"/>
                <a:cs typeface="+mn-cs"/>
              </a:rPr>
              <a:t>View(house070809summer) </a:t>
            </a:r>
          </a:p>
          <a:p>
            <a:pPr>
              <a:buFont typeface="Wingdings"/>
              <a:buNone/>
            </a:pPr>
            <a:r>
              <a:rPr lang="en-US" sz="1200" kern="1200" dirty="0">
                <a:solidFill>
                  <a:schemeClr val="tx1"/>
                </a:solidFill>
                <a:latin typeface="+mn-lt"/>
                <a:ea typeface="+mn-ea"/>
                <a:cs typeface="+mn-cs"/>
              </a:rPr>
              <a:t>tsSM2070809summer &lt;- </a:t>
            </a:r>
            <a:r>
              <a:rPr lang="en-US" sz="1200" kern="1200" dirty="0" err="1">
                <a:solidFill>
                  <a:schemeClr val="tx1"/>
                </a:solidFill>
                <a:latin typeface="+mn-lt"/>
                <a:ea typeface="+mn-ea"/>
                <a:cs typeface="+mn-cs"/>
              </a:rPr>
              <a:t>ts</a:t>
            </a:r>
            <a:r>
              <a:rPr lang="en-US" sz="1200" kern="1200" dirty="0">
                <a:solidFill>
                  <a:schemeClr val="tx1"/>
                </a:solidFill>
                <a:latin typeface="+mn-lt"/>
                <a:ea typeface="+mn-ea"/>
                <a:cs typeface="+mn-cs"/>
              </a:rPr>
              <a:t>(house070809summer$Sub_metering_2, frequency = 12, start = c(2007, 1)) </a:t>
            </a:r>
          </a:p>
          <a:p>
            <a:pPr>
              <a:buFont typeface="Wingdings"/>
              <a:buNone/>
            </a:pPr>
            <a:r>
              <a:rPr lang="en-US" sz="1200" kern="1200" dirty="0" err="1">
                <a:solidFill>
                  <a:schemeClr val="tx1"/>
                </a:solidFill>
                <a:latin typeface="+mn-lt"/>
                <a:ea typeface="+mn-ea"/>
                <a:cs typeface="+mn-cs"/>
              </a:rPr>
              <a:t>autoplot</a:t>
            </a:r>
            <a:r>
              <a:rPr lang="en-US" sz="1200" kern="1200" dirty="0">
                <a:solidFill>
                  <a:schemeClr val="tx1"/>
                </a:solidFill>
                <a:latin typeface="+mn-lt"/>
                <a:ea typeface="+mn-ea"/>
                <a:cs typeface="+mn-cs"/>
              </a:rPr>
              <a:t>(tsSM2070809summer)</a:t>
            </a:r>
          </a:p>
          <a:p>
            <a:pPr>
              <a:buFont typeface="Wingdings"/>
              <a:buNone/>
            </a:pPr>
            <a:r>
              <a:rPr lang="en-US" sz="1200" kern="1200" dirty="0">
                <a:solidFill>
                  <a:schemeClr val="tx1"/>
                </a:solidFill>
                <a:latin typeface="+mn-lt"/>
                <a:ea typeface="+mn-ea"/>
                <a:cs typeface="+mn-cs"/>
              </a:rPr>
              <a:t>fitSM2070809summer &lt;- </a:t>
            </a:r>
            <a:r>
              <a:rPr lang="en-US" sz="1200" kern="1200" dirty="0" err="1">
                <a:solidFill>
                  <a:schemeClr val="tx1"/>
                </a:solidFill>
                <a:latin typeface="+mn-lt"/>
                <a:ea typeface="+mn-ea"/>
                <a:cs typeface="+mn-cs"/>
              </a:rPr>
              <a:t>tslm</a:t>
            </a:r>
            <a:r>
              <a:rPr lang="en-US" sz="1200" kern="1200" dirty="0">
                <a:solidFill>
                  <a:schemeClr val="tx1"/>
                </a:solidFill>
                <a:latin typeface="+mn-lt"/>
                <a:ea typeface="+mn-ea"/>
                <a:cs typeface="+mn-cs"/>
              </a:rPr>
              <a:t>(tsSM2070809summer ~ trend + season )</a:t>
            </a:r>
          </a:p>
          <a:p>
            <a:pPr>
              <a:buFont typeface="Wingdings"/>
              <a:buNone/>
            </a:pPr>
            <a:r>
              <a:rPr lang="en-US" sz="1200" kern="1200" dirty="0">
                <a:solidFill>
                  <a:schemeClr val="tx1"/>
                </a:solidFill>
                <a:latin typeface="+mn-lt"/>
                <a:ea typeface="+mn-ea"/>
                <a:cs typeface="+mn-cs"/>
              </a:rPr>
              <a:t>plot(forecastfitsm2_070809summer)</a:t>
            </a:r>
          </a:p>
          <a:p>
            <a:pPr>
              <a:buFont typeface="Wingdings"/>
              <a:buNone/>
            </a:pPr>
            <a:r>
              <a:rPr lang="en-US" sz="1200" kern="1200" dirty="0">
                <a:solidFill>
                  <a:schemeClr val="tx1"/>
                </a:solidFill>
                <a:latin typeface="+mn-lt"/>
                <a:ea typeface="+mn-ea"/>
                <a:cs typeface="+mn-cs"/>
              </a:rPr>
              <a:t>forecastfitsm2_070809summer &lt;- forecast(fitSM2070809summer, h=24)</a:t>
            </a:r>
          </a:p>
          <a:p>
            <a:pPr>
              <a:buFont typeface="Wingdings"/>
              <a:buNone/>
            </a:pPr>
            <a:r>
              <a:rPr lang="en-US" sz="1200" kern="1200" dirty="0">
                <a:solidFill>
                  <a:schemeClr val="tx1"/>
                </a:solidFill>
                <a:latin typeface="+mn-lt"/>
                <a:ea typeface="+mn-ea"/>
                <a:cs typeface="+mn-cs"/>
              </a:rPr>
              <a:t>plot(forecastfitsm2_070809summer)</a:t>
            </a:r>
          </a:p>
          <a:p>
            <a:pPr>
              <a:buFont typeface="Wingdings"/>
              <a:buNone/>
            </a:pPr>
            <a:endParaRPr lang="en-US" dirty="0"/>
          </a:p>
        </p:txBody>
      </p:sp>
      <p:sp>
        <p:nvSpPr>
          <p:cNvPr id="4" name="Slide Number Placeholder 3"/>
          <p:cNvSpPr>
            <a:spLocks noGrp="1"/>
          </p:cNvSpPr>
          <p:nvPr>
            <p:ph type="sldNum" sz="quarter" idx="10"/>
          </p:nvPr>
        </p:nvSpPr>
        <p:spPr/>
        <p:txBody>
          <a:bodyPr/>
          <a:lstStyle/>
          <a:p>
            <a:fld id="{15960CB0-13DA-4CA1-A3EC-1A6CAC0B933A}" type="slidenum">
              <a:rPr lang="en-US" smtClean="0"/>
              <a:pPr/>
              <a:t>14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fitSM3 &lt;- </a:t>
            </a:r>
            <a:r>
              <a:rPr lang="en-US" sz="1200" kern="1200" dirty="0" err="1">
                <a:solidFill>
                  <a:schemeClr val="tx1"/>
                </a:solidFill>
                <a:latin typeface="+mn-lt"/>
                <a:ea typeface="+mn-ea"/>
                <a:cs typeface="+mn-cs"/>
              </a:rPr>
              <a:t>tslm</a:t>
            </a:r>
            <a:r>
              <a:rPr lang="en-US" sz="1200" kern="1200" dirty="0">
                <a:solidFill>
                  <a:schemeClr val="tx1"/>
                </a:solidFill>
                <a:latin typeface="+mn-lt"/>
                <a:ea typeface="+mn-ea"/>
                <a:cs typeface="+mn-cs"/>
              </a:rPr>
              <a:t>(tsSM3_070809weekly ~ trend + season) </a:t>
            </a:r>
          </a:p>
          <a:p>
            <a:r>
              <a:rPr lang="en-US" sz="1200" kern="1200" dirty="0">
                <a:solidFill>
                  <a:schemeClr val="tx1"/>
                </a:solidFill>
                <a:latin typeface="+mn-lt"/>
                <a:ea typeface="+mn-ea"/>
                <a:cs typeface="+mn-cs"/>
              </a:rPr>
              <a:t>summary(fitSM3)</a:t>
            </a:r>
            <a:endParaRPr lang="en-US" sz="1200" b="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forecastfitSM3 &lt;- forecast(fitSM3, h=20)</a:t>
            </a:r>
            <a:endParaRPr lang="en-US" dirty="0"/>
          </a:p>
        </p:txBody>
      </p:sp>
      <p:sp>
        <p:nvSpPr>
          <p:cNvPr id="4" name="Slide Number Placeholder 3"/>
          <p:cNvSpPr>
            <a:spLocks noGrp="1"/>
          </p:cNvSpPr>
          <p:nvPr>
            <p:ph type="sldNum" sz="quarter" idx="10"/>
          </p:nvPr>
        </p:nvSpPr>
        <p:spPr/>
        <p:txBody>
          <a:bodyPr/>
          <a:lstStyle/>
          <a:p>
            <a:fld id="{15960CB0-13DA-4CA1-A3EC-1A6CAC0B933A}" type="slidenum">
              <a:rPr lang="en-US" smtClean="0"/>
              <a:pPr/>
              <a:t>16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53E2B8B-21D9-44AD-98E6-726F084E793F}" type="datetimeFigureOut">
              <a:rPr lang="en-US" smtClean="0"/>
              <a:pPr/>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617B6-4F1F-4A1E-B7AE-66A25F3B795E}" type="slidenum">
              <a:rPr lang="en-US" smtClean="0"/>
              <a:pPr/>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739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3E2B8B-21D9-44AD-98E6-726F084E793F}" type="datetimeFigureOut">
              <a:rPr lang="en-US" smtClean="0"/>
              <a:pPr/>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617B6-4F1F-4A1E-B7AE-66A25F3B795E}" type="slidenum">
              <a:rPr lang="en-US" smtClean="0"/>
              <a:pPr/>
              <a:t>‹#›</a:t>
            </a:fld>
            <a:endParaRPr lang="en-US"/>
          </a:p>
        </p:txBody>
      </p:sp>
    </p:spTree>
    <p:extLst>
      <p:ext uri="{BB962C8B-B14F-4D97-AF65-F5344CB8AC3E}">
        <p14:creationId xmlns:p14="http://schemas.microsoft.com/office/powerpoint/2010/main" val="3470874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3E2B8B-21D9-44AD-98E6-726F084E793F}" type="datetimeFigureOut">
              <a:rPr lang="en-US" smtClean="0"/>
              <a:pPr/>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617B6-4F1F-4A1E-B7AE-66A25F3B795E}" type="slidenum">
              <a:rPr lang="en-US" smtClean="0"/>
              <a:pPr/>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501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3E2B8B-21D9-44AD-98E6-726F084E793F}" type="datetimeFigureOut">
              <a:rPr lang="en-US" smtClean="0"/>
              <a:pPr/>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617B6-4F1F-4A1E-B7AE-66A25F3B795E}" type="slidenum">
              <a:rPr lang="en-US" smtClean="0"/>
              <a:pPr/>
              <a:t>‹#›</a:t>
            </a:fld>
            <a:endParaRPr lang="en-US"/>
          </a:p>
        </p:txBody>
      </p:sp>
    </p:spTree>
    <p:extLst>
      <p:ext uri="{BB962C8B-B14F-4D97-AF65-F5344CB8AC3E}">
        <p14:creationId xmlns:p14="http://schemas.microsoft.com/office/powerpoint/2010/main" val="1303731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3E2B8B-21D9-44AD-98E6-726F084E793F}" type="datetimeFigureOut">
              <a:rPr lang="en-US" smtClean="0"/>
              <a:pPr/>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617B6-4F1F-4A1E-B7AE-66A25F3B795E}" type="slidenum">
              <a:rPr lang="en-US" smtClean="0"/>
              <a:pPr/>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878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3E2B8B-21D9-44AD-98E6-726F084E793F}" type="datetimeFigureOut">
              <a:rPr lang="en-US" smtClean="0"/>
              <a:pPr/>
              <a:t>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617B6-4F1F-4A1E-B7AE-66A25F3B795E}" type="slidenum">
              <a:rPr lang="en-US" smtClean="0"/>
              <a:pPr/>
              <a:t>‹#›</a:t>
            </a:fld>
            <a:endParaRPr lang="en-US"/>
          </a:p>
        </p:txBody>
      </p:sp>
    </p:spTree>
    <p:extLst>
      <p:ext uri="{BB962C8B-B14F-4D97-AF65-F5344CB8AC3E}">
        <p14:creationId xmlns:p14="http://schemas.microsoft.com/office/powerpoint/2010/main" val="964270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3E2B8B-21D9-44AD-98E6-726F084E793F}" type="datetimeFigureOut">
              <a:rPr lang="en-US" smtClean="0"/>
              <a:pPr/>
              <a:t>12/5/2019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D617B6-4F1F-4A1E-B7AE-66A25F3B795E}" type="slidenum">
              <a:rPr lang="en-US" smtClean="0"/>
              <a:pPr/>
              <a:t>‹#›</a:t>
            </a:fld>
            <a:endParaRPr lang="en-US"/>
          </a:p>
        </p:txBody>
      </p:sp>
    </p:spTree>
    <p:extLst>
      <p:ext uri="{BB962C8B-B14F-4D97-AF65-F5344CB8AC3E}">
        <p14:creationId xmlns:p14="http://schemas.microsoft.com/office/powerpoint/2010/main" val="4049839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3E2B8B-21D9-44AD-98E6-726F084E793F}" type="datetimeFigureOut">
              <a:rPr lang="en-US" smtClean="0"/>
              <a:pPr/>
              <a:t>12/5/2019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D617B6-4F1F-4A1E-B7AE-66A25F3B795E}" type="slidenum">
              <a:rPr lang="en-US" smtClean="0"/>
              <a:pPr/>
              <a:t>‹#›</a:t>
            </a:fld>
            <a:endParaRPr lang="en-US"/>
          </a:p>
        </p:txBody>
      </p:sp>
    </p:spTree>
    <p:extLst>
      <p:ext uri="{BB962C8B-B14F-4D97-AF65-F5344CB8AC3E}">
        <p14:creationId xmlns:p14="http://schemas.microsoft.com/office/powerpoint/2010/main" val="3254395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3E2B8B-21D9-44AD-98E6-726F084E793F}" type="datetimeFigureOut">
              <a:rPr lang="en-US" smtClean="0"/>
              <a:pPr/>
              <a:t>12/5/2019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D617B6-4F1F-4A1E-B7AE-66A25F3B795E}" type="slidenum">
              <a:rPr lang="en-US" smtClean="0"/>
              <a:pPr/>
              <a:t>‹#›</a:t>
            </a:fld>
            <a:endParaRPr lang="en-US"/>
          </a:p>
        </p:txBody>
      </p:sp>
    </p:spTree>
    <p:extLst>
      <p:ext uri="{BB962C8B-B14F-4D97-AF65-F5344CB8AC3E}">
        <p14:creationId xmlns:p14="http://schemas.microsoft.com/office/powerpoint/2010/main" val="4159004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3E2B8B-21D9-44AD-98E6-726F084E793F}" type="datetimeFigureOut">
              <a:rPr lang="en-US" smtClean="0"/>
              <a:pPr/>
              <a:t>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617B6-4F1F-4A1E-B7AE-66A25F3B795E}" type="slidenum">
              <a:rPr lang="en-US" smtClean="0"/>
              <a:pPr/>
              <a:t>‹#›</a:t>
            </a:fld>
            <a:endParaRPr lang="en-US"/>
          </a:p>
        </p:txBody>
      </p:sp>
    </p:spTree>
    <p:extLst>
      <p:ext uri="{BB962C8B-B14F-4D97-AF65-F5344CB8AC3E}">
        <p14:creationId xmlns:p14="http://schemas.microsoft.com/office/powerpoint/2010/main" val="2055475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3E2B8B-21D9-44AD-98E6-726F084E793F}" type="datetimeFigureOut">
              <a:rPr lang="en-US" smtClean="0"/>
              <a:pPr/>
              <a:t>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617B6-4F1F-4A1E-B7AE-66A25F3B795E}" type="slidenum">
              <a:rPr lang="en-US" smtClean="0"/>
              <a:pPr/>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7401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53E2B8B-21D9-44AD-98E6-726F084E793F}" type="datetimeFigureOut">
              <a:rPr lang="en-US" smtClean="0"/>
              <a:pPr/>
              <a:t>12/5/2019</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CD617B6-4F1F-4A1E-B7AE-66A25F3B795E}" type="slidenum">
              <a:rPr lang="en-US" smtClean="0"/>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506507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B2F63790-02BE-4D55-ABCA-10CAD6091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29FC95-F268-492A-BC46-94563FFFFCDE}"/>
              </a:ext>
            </a:extLst>
          </p:cNvPr>
          <p:cNvSpPr>
            <a:spLocks noGrp="1"/>
          </p:cNvSpPr>
          <p:nvPr>
            <p:ph type="ctrTitle"/>
          </p:nvPr>
        </p:nvSpPr>
        <p:spPr>
          <a:xfrm>
            <a:off x="613611" y="648182"/>
            <a:ext cx="5370974" cy="3581063"/>
          </a:xfrm>
        </p:spPr>
        <p:txBody>
          <a:bodyPr anchor="b">
            <a:normAutofit/>
          </a:bodyPr>
          <a:lstStyle/>
          <a:p>
            <a:r>
              <a:rPr lang="en-US" sz="7200" b="1" dirty="0"/>
              <a:t>IOT Analysis report</a:t>
            </a:r>
          </a:p>
        </p:txBody>
      </p:sp>
      <p:sp>
        <p:nvSpPr>
          <p:cNvPr id="3" name="Subtitle 2">
            <a:extLst>
              <a:ext uri="{FF2B5EF4-FFF2-40B4-BE49-F238E27FC236}">
                <a16:creationId xmlns:a16="http://schemas.microsoft.com/office/drawing/2014/main" id="{B74458E4-302D-4CE2-92C5-F50423FA781D}"/>
              </a:ext>
            </a:extLst>
          </p:cNvPr>
          <p:cNvSpPr>
            <a:spLocks noGrp="1"/>
          </p:cNvSpPr>
          <p:nvPr>
            <p:ph type="subTitle" idx="1"/>
          </p:nvPr>
        </p:nvSpPr>
        <p:spPr>
          <a:xfrm>
            <a:off x="613611" y="4433575"/>
            <a:ext cx="5370974" cy="1463040"/>
          </a:xfrm>
        </p:spPr>
        <p:txBody>
          <a:bodyPr anchor="t">
            <a:normAutofit/>
          </a:bodyPr>
          <a:lstStyle/>
          <a:p>
            <a:pPr algn="r"/>
            <a:r>
              <a:rPr lang="en-US" dirty="0"/>
              <a:t>Visualize and Analyze Energy Data</a:t>
            </a:r>
          </a:p>
        </p:txBody>
      </p:sp>
      <p:cxnSp>
        <p:nvCxnSpPr>
          <p:cNvPr id="14" name="Straight Connector 10">
            <a:extLst>
              <a:ext uri="{FF2B5EF4-FFF2-40B4-BE49-F238E27FC236}">
                <a16:creationId xmlns:a16="http://schemas.microsoft.com/office/drawing/2014/main" id="{B25F28BA-1F8F-4067-9CFA-0DBF0C7AF2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9085" y="4343196"/>
            <a:ext cx="5029200" cy="0"/>
          </a:xfrm>
          <a:prstGeom prst="line">
            <a:avLst/>
          </a:prstGeom>
          <a:ln w="19050">
            <a:solidFill>
              <a:srgbClr val="4C81B4"/>
            </a:solidFill>
          </a:ln>
        </p:spPr>
        <p:style>
          <a:lnRef idx="1">
            <a:schemeClr val="accent1"/>
          </a:lnRef>
          <a:fillRef idx="0">
            <a:schemeClr val="accent1"/>
          </a:fillRef>
          <a:effectRef idx="0">
            <a:schemeClr val="accent1"/>
          </a:effectRef>
          <a:fontRef idx="minor">
            <a:schemeClr val="tx1"/>
          </a:fontRef>
        </p:style>
      </p:cxnSp>
      <p:pic>
        <p:nvPicPr>
          <p:cNvPr id="15" name="Picture 4">
            <a:extLst>
              <a:ext uri="{FF2B5EF4-FFF2-40B4-BE49-F238E27FC236}">
                <a16:creationId xmlns:a16="http://schemas.microsoft.com/office/drawing/2014/main" id="{C414E4C4-C518-4798-B1A9-6701CB841DF6}"/>
              </a:ext>
            </a:extLst>
          </p:cNvPr>
          <p:cNvPicPr>
            <a:picLocks noChangeAspect="1"/>
          </p:cNvPicPr>
          <p:nvPr/>
        </p:nvPicPr>
        <p:blipFill rotWithShape="1">
          <a:blip r:embed="rId2"/>
          <a:srcRect l="29721" r="15998" b="-2"/>
          <a:stretch/>
        </p:blipFill>
        <p:spPr>
          <a:xfrm>
            <a:off x="6615118" y="975"/>
            <a:ext cx="5576882" cy="6858000"/>
          </a:xfrm>
          <a:prstGeom prst="rect">
            <a:avLst/>
          </a:prstGeom>
        </p:spPr>
      </p:pic>
    </p:spTree>
    <p:extLst>
      <p:ext uri="{BB962C8B-B14F-4D97-AF65-F5344CB8AC3E}">
        <p14:creationId xmlns:p14="http://schemas.microsoft.com/office/powerpoint/2010/main" val="2209840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plotyear2010-min10.png"/>
          <p:cNvPicPr>
            <a:picLocks noGrp="1" noChangeAspect="1"/>
          </p:cNvPicPr>
          <p:nvPr>
            <p:ph idx="1"/>
          </p:nvPr>
        </p:nvPicPr>
        <p:blipFill>
          <a:blip r:embed="rId2"/>
          <a:stretch>
            <a:fillRect/>
          </a:stretch>
        </p:blipFill>
        <p:spPr>
          <a:xfrm>
            <a:off x="1891626" y="1762755"/>
            <a:ext cx="8948437" cy="5095245"/>
          </a:xfrm>
        </p:spPr>
      </p:pic>
      <p:sp>
        <p:nvSpPr>
          <p:cNvPr id="2" name="Title 1"/>
          <p:cNvSpPr>
            <a:spLocks noGrp="1"/>
          </p:cNvSpPr>
          <p:nvPr>
            <p:ph type="title"/>
          </p:nvPr>
        </p:nvSpPr>
        <p:spPr/>
        <p:txBody>
          <a:bodyPr/>
          <a:lstStyle/>
          <a:p>
            <a:r>
              <a:rPr lang="en-US" dirty="0" err="1"/>
              <a:t>Plotly</a:t>
            </a:r>
            <a:r>
              <a:rPr lang="en-US" dirty="0"/>
              <a:t> year 2010 – </a:t>
            </a:r>
            <a:r>
              <a:rPr lang="en-US" dirty="0">
                <a:solidFill>
                  <a:schemeClr val="tx1"/>
                </a:solidFill>
              </a:rPr>
              <a:t>10 minute freq</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Time series </a:t>
            </a:r>
            <a:r>
              <a:rPr lang="en-US" dirty="0"/>
              <a:t>analysis</a:t>
            </a:r>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7" y="585216"/>
            <a:ext cx="10464061" cy="1499616"/>
          </a:xfrm>
        </p:spPr>
        <p:txBody>
          <a:bodyPr/>
          <a:lstStyle/>
          <a:p>
            <a:r>
              <a:rPr lang="en-US" b="1" dirty="0">
                <a:solidFill>
                  <a:schemeClr val="tx1"/>
                </a:solidFill>
              </a:rPr>
              <a:t>sub-meter 3 </a:t>
            </a:r>
            <a:r>
              <a:rPr lang="en-US" dirty="0">
                <a:solidFill>
                  <a:schemeClr val="tx1"/>
                </a:solidFill>
              </a:rPr>
              <a:t>with a frequency of 52 (weekly) per year (07, 08 &amp; 09)</a:t>
            </a:r>
          </a:p>
        </p:txBody>
      </p:sp>
      <p:pic>
        <p:nvPicPr>
          <p:cNvPr id="4" name="Content Placeholder 3" descr="Rplot01tsfreq52subm3.png"/>
          <p:cNvPicPr>
            <a:picLocks noGrp="1" noChangeAspect="1"/>
          </p:cNvPicPr>
          <p:nvPr>
            <p:ph idx="1"/>
          </p:nvPr>
        </p:nvPicPr>
        <p:blipFill>
          <a:blip r:embed="rId3"/>
          <a:stretch>
            <a:fillRect/>
          </a:stretch>
        </p:blipFill>
        <p:spPr>
          <a:xfrm>
            <a:off x="1881301" y="1919404"/>
            <a:ext cx="8457317" cy="4827054"/>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7" y="585216"/>
            <a:ext cx="10879697" cy="1499616"/>
          </a:xfrm>
        </p:spPr>
        <p:txBody>
          <a:bodyPr/>
          <a:lstStyle/>
          <a:p>
            <a:r>
              <a:rPr lang="en-US" b="1" dirty="0">
                <a:solidFill>
                  <a:srgbClr val="FF0000"/>
                </a:solidFill>
              </a:rPr>
              <a:t>sub-meter 1 </a:t>
            </a:r>
            <a:r>
              <a:rPr lang="en-US" dirty="0">
                <a:solidFill>
                  <a:srgbClr val="FF0000"/>
                </a:solidFill>
              </a:rPr>
              <a:t>weekly years (07, 08 &amp; 09) weekday (Sunday) hour (20)</a:t>
            </a:r>
          </a:p>
        </p:txBody>
      </p:sp>
      <p:pic>
        <p:nvPicPr>
          <p:cNvPr id="8" name="Content Placeholder 7" descr="TsSM1weekly070809Sunday8pm.png"/>
          <p:cNvPicPr>
            <a:picLocks noGrp="1" noChangeAspect="1"/>
          </p:cNvPicPr>
          <p:nvPr>
            <p:ph idx="1"/>
          </p:nvPr>
        </p:nvPicPr>
        <p:blipFill>
          <a:blip r:embed="rId3"/>
          <a:stretch>
            <a:fillRect/>
          </a:stretch>
        </p:blipFill>
        <p:spPr>
          <a:xfrm>
            <a:off x="1937288" y="1992848"/>
            <a:ext cx="8524068" cy="4865152"/>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646096" cy="1499616"/>
          </a:xfrm>
        </p:spPr>
        <p:txBody>
          <a:bodyPr>
            <a:normAutofit/>
          </a:bodyPr>
          <a:lstStyle/>
          <a:p>
            <a:r>
              <a:rPr lang="en-US" b="1" dirty="0">
                <a:solidFill>
                  <a:srgbClr val="FF0000"/>
                </a:solidFill>
              </a:rPr>
              <a:t>sub-meter 2 </a:t>
            </a:r>
            <a:r>
              <a:rPr lang="en-US" dirty="0">
                <a:solidFill>
                  <a:srgbClr val="FF0000"/>
                </a:solidFill>
              </a:rPr>
              <a:t>monthly Years (07, 08 &amp; 09) Months(6, 7, 8 &amp; 9) day (2) Hours (10 &amp; 20)</a:t>
            </a:r>
          </a:p>
        </p:txBody>
      </p:sp>
      <p:pic>
        <p:nvPicPr>
          <p:cNvPr id="8" name="Content Placeholder 7" descr="houseSM2070809summer.png"/>
          <p:cNvPicPr>
            <a:picLocks noGrp="1" noChangeAspect="1"/>
          </p:cNvPicPr>
          <p:nvPr>
            <p:ph idx="1"/>
          </p:nvPr>
        </p:nvPicPr>
        <p:blipFill>
          <a:blip r:embed="rId3"/>
          <a:stretch>
            <a:fillRect/>
          </a:stretch>
        </p:blipFill>
        <p:spPr>
          <a:xfrm>
            <a:off x="1692322" y="2025892"/>
            <a:ext cx="8474565" cy="4836898"/>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Forcasting</a:t>
            </a:r>
            <a:r>
              <a:rPr lang="en-US" dirty="0"/>
              <a:t> time series</a:t>
            </a:r>
            <a:br>
              <a:rPr lang="en-US" dirty="0"/>
            </a:br>
            <a:r>
              <a:rPr lang="en-US" dirty="0"/>
              <a:t> (linear regression)</a:t>
            </a:r>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forecast for sub-meter 3. Forecast ahead 20 time periods</a:t>
            </a:r>
          </a:p>
        </p:txBody>
      </p:sp>
      <p:pic>
        <p:nvPicPr>
          <p:cNvPr id="5" name="Picture 4" descr="Rplotfitsm3.png"/>
          <p:cNvPicPr/>
          <p:nvPr/>
        </p:nvPicPr>
        <p:blipFill>
          <a:blip r:embed="rId3"/>
          <a:stretch>
            <a:fillRect/>
          </a:stretch>
        </p:blipFill>
        <p:spPr>
          <a:xfrm>
            <a:off x="1516625" y="2160300"/>
            <a:ext cx="9205452" cy="449122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the forecast for sub-meter 3. </a:t>
            </a:r>
          </a:p>
        </p:txBody>
      </p:sp>
      <p:pic>
        <p:nvPicPr>
          <p:cNvPr id="4" name="Content Placeholder 3" descr="Rplotforecastfitsm3.png"/>
          <p:cNvPicPr>
            <a:picLocks noGrp="1" noChangeAspect="1"/>
          </p:cNvPicPr>
          <p:nvPr>
            <p:ph idx="1"/>
          </p:nvPr>
        </p:nvPicPr>
        <p:blipFill>
          <a:blip r:embed="rId3"/>
          <a:stretch>
            <a:fillRect/>
          </a:stretch>
        </p:blipFill>
        <p:spPr>
          <a:xfrm>
            <a:off x="1310864" y="1546856"/>
            <a:ext cx="9305475" cy="5311144"/>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orecasttsSM1sunday.png"/>
          <p:cNvPicPr>
            <a:picLocks noGrp="1" noChangeAspect="1"/>
          </p:cNvPicPr>
          <p:nvPr>
            <p:ph idx="1"/>
          </p:nvPr>
        </p:nvPicPr>
        <p:blipFill>
          <a:blip r:embed="rId3"/>
          <a:stretch>
            <a:fillRect/>
          </a:stretch>
        </p:blipFill>
        <p:spPr>
          <a:xfrm>
            <a:off x="1196377" y="1731424"/>
            <a:ext cx="9543948" cy="5447254"/>
          </a:xfrm>
        </p:spPr>
      </p:pic>
      <p:sp>
        <p:nvSpPr>
          <p:cNvPr id="2" name="Title 1"/>
          <p:cNvSpPr>
            <a:spLocks noGrp="1"/>
          </p:cNvSpPr>
          <p:nvPr>
            <p:ph type="title"/>
          </p:nvPr>
        </p:nvSpPr>
        <p:spPr/>
        <p:txBody>
          <a:bodyPr>
            <a:normAutofit fontScale="90000"/>
          </a:bodyPr>
          <a:lstStyle/>
          <a:p>
            <a:r>
              <a:rPr lang="en-US" b="1" dirty="0">
                <a:solidFill>
                  <a:srgbClr val="FF0000"/>
                </a:solidFill>
              </a:rPr>
              <a:t>Forecast sub-meter 1 weekly years (07, 08 &amp; 09) weekday (Sunday) hour (20)</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878570" cy="1499616"/>
          </a:xfrm>
        </p:spPr>
        <p:txBody>
          <a:bodyPr>
            <a:normAutofit fontScale="90000"/>
          </a:bodyPr>
          <a:lstStyle/>
          <a:p>
            <a:r>
              <a:rPr lang="en-US" b="1" dirty="0">
                <a:solidFill>
                  <a:srgbClr val="FF0000"/>
                </a:solidFill>
              </a:rPr>
              <a:t>Forecast sub-meter 1 weekly years (07, 08 &amp; 09) weekday (Sunday) hour (20) </a:t>
            </a:r>
            <a:r>
              <a:rPr lang="en-US" b="1" dirty="0">
                <a:solidFill>
                  <a:schemeClr val="tx1"/>
                </a:solidFill>
              </a:rPr>
              <a:t>+ confidence</a:t>
            </a:r>
            <a:endParaRPr lang="en-US" b="1" dirty="0">
              <a:solidFill>
                <a:srgbClr val="FF0000"/>
              </a:solidFill>
            </a:endParaRPr>
          </a:p>
        </p:txBody>
      </p:sp>
      <p:pic>
        <p:nvPicPr>
          <p:cNvPr id="6" name="Content Placeholder 5" descr="forecastfitSM1sundayC.png"/>
          <p:cNvPicPr>
            <a:picLocks noGrp="1" noChangeAspect="1"/>
          </p:cNvPicPr>
          <p:nvPr>
            <p:ph idx="1"/>
          </p:nvPr>
        </p:nvPicPr>
        <p:blipFill>
          <a:blip r:embed="rId3"/>
          <a:stretch>
            <a:fillRect/>
          </a:stretch>
        </p:blipFill>
        <p:spPr>
          <a:xfrm>
            <a:off x="1707820" y="1917403"/>
            <a:ext cx="8656253" cy="4940597"/>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8FD26-6E05-4149-811F-A05DA8F5A300}"/>
              </a:ext>
            </a:extLst>
          </p:cNvPr>
          <p:cNvSpPr>
            <a:spLocks noGrp="1"/>
          </p:cNvSpPr>
          <p:nvPr>
            <p:ph type="title"/>
          </p:nvPr>
        </p:nvSpPr>
        <p:spPr/>
        <p:txBody>
          <a:bodyPr>
            <a:normAutofit/>
          </a:bodyPr>
          <a:lstStyle/>
          <a:p>
            <a:r>
              <a:rPr lang="en-US" sz="4800" b="1" dirty="0">
                <a:solidFill>
                  <a:schemeClr val="accent1"/>
                </a:solidFill>
              </a:rPr>
              <a:t>agenda</a:t>
            </a:r>
          </a:p>
        </p:txBody>
      </p:sp>
      <p:sp>
        <p:nvSpPr>
          <p:cNvPr id="5" name="Content Placeholder 3"/>
          <p:cNvSpPr txBox="1">
            <a:spLocks/>
          </p:cNvSpPr>
          <p:nvPr/>
        </p:nvSpPr>
        <p:spPr>
          <a:xfrm>
            <a:off x="1074928" y="2099734"/>
            <a:ext cx="9720073" cy="4023360"/>
          </a:xfrm>
          <a:prstGeom prst="rect">
            <a:avLst/>
          </a:prstGeom>
        </p:spPr>
        <p:txBody>
          <a:bodyPr vert="horz" lIns="45720" tIns="45720" rIns="45720" bIns="45720" rtlCol="0">
            <a:normAutofit/>
          </a:bodyPr>
          <a:lstStyle/>
          <a:p>
            <a:pPr marL="457200" indent="-457200" defTabSz="914400">
              <a:lnSpc>
                <a:spcPct val="90000"/>
              </a:lnSpc>
              <a:spcBef>
                <a:spcPts val="1200"/>
              </a:spcBef>
              <a:spcAft>
                <a:spcPts val="200"/>
              </a:spcAft>
              <a:buClr>
                <a:schemeClr val="accent1"/>
              </a:buClr>
              <a:buSzPct val="100000"/>
              <a:buFont typeface="+mj-lt"/>
              <a:buAutoNum type="arabicPeriod"/>
            </a:pPr>
            <a:endParaRPr kumimoji="0" lang="en-US"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Content Placeholder 2"/>
          <p:cNvSpPr>
            <a:spLocks noGrp="1"/>
          </p:cNvSpPr>
          <p:nvPr>
            <p:ph idx="1"/>
          </p:nvPr>
        </p:nvSpPr>
        <p:spPr>
          <a:xfrm>
            <a:off x="1024128" y="2286000"/>
            <a:ext cx="9720073" cy="4023360"/>
          </a:xfrm>
        </p:spPr>
        <p:txBody>
          <a:bodyPr>
            <a:normAutofit lnSpcReduction="10000"/>
          </a:bodyPr>
          <a:lstStyle/>
          <a:p>
            <a:pPr marL="457200" indent="-457200">
              <a:buFont typeface="+mj-lt"/>
              <a:buAutoNum type="arabicPeriod"/>
            </a:pPr>
            <a:r>
              <a:rPr lang="en-US" sz="3200" dirty="0"/>
              <a:t>Visualizations Analysis</a:t>
            </a:r>
          </a:p>
          <a:p>
            <a:pPr marL="457200" indent="-457200">
              <a:buFont typeface="+mj-lt"/>
              <a:buAutoNum type="arabicPeriod"/>
            </a:pPr>
            <a:r>
              <a:rPr lang="en-US" sz="3200" dirty="0"/>
              <a:t>Time Series Analysis</a:t>
            </a:r>
          </a:p>
          <a:p>
            <a:pPr marL="457200" indent="-457200">
              <a:buFont typeface="+mj-lt"/>
              <a:buAutoNum type="arabicPeriod"/>
            </a:pPr>
            <a:r>
              <a:rPr lang="en-US" sz="3200" dirty="0"/>
              <a:t>Forecast() time series (linear regression)</a:t>
            </a:r>
          </a:p>
          <a:p>
            <a:pPr marL="457200" indent="-457200">
              <a:buFont typeface="+mj-lt"/>
              <a:buAutoNum type="arabicPeriod"/>
            </a:pPr>
            <a:r>
              <a:rPr lang="en-US" sz="3200" dirty="0"/>
              <a:t>Decompose() time series</a:t>
            </a:r>
          </a:p>
          <a:p>
            <a:pPr marL="457200" indent="-457200">
              <a:buFont typeface="+mj-lt"/>
              <a:buAutoNum type="arabicPeriod"/>
            </a:pPr>
            <a:r>
              <a:rPr lang="en-US" sz="3200" dirty="0" err="1"/>
              <a:t>Holtwinters</a:t>
            </a:r>
            <a:r>
              <a:rPr lang="en-US" sz="3200" dirty="0"/>
              <a:t>() simple exponential smoothing</a:t>
            </a:r>
          </a:p>
          <a:p>
            <a:pPr marL="457200" indent="-457200">
              <a:buFont typeface="+mj-lt"/>
              <a:buAutoNum type="arabicPeriod"/>
            </a:pPr>
            <a:r>
              <a:rPr lang="en-US" sz="3200" dirty="0"/>
              <a:t>Five business recommendations</a:t>
            </a:r>
          </a:p>
          <a:p>
            <a:pPr marL="457200" indent="-457200">
              <a:buFont typeface="+mj-lt"/>
              <a:buAutoNum type="arabicPeriod"/>
            </a:pPr>
            <a:r>
              <a:rPr lang="en-US" sz="3200" dirty="0"/>
              <a:t>Lessons Learned</a:t>
            </a:r>
          </a:p>
        </p:txBody>
      </p:sp>
    </p:spTree>
    <p:extLst>
      <p:ext uri="{BB962C8B-B14F-4D97-AF65-F5344CB8AC3E}">
        <p14:creationId xmlns:p14="http://schemas.microsoft.com/office/powerpoint/2010/main" val="1084417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orecastfitsm2_070809summer.png"/>
          <p:cNvPicPr>
            <a:picLocks noGrp="1" noChangeAspect="1"/>
          </p:cNvPicPr>
          <p:nvPr>
            <p:ph idx="1"/>
          </p:nvPr>
        </p:nvPicPr>
        <p:blipFill>
          <a:blip r:embed="rId3"/>
          <a:stretch>
            <a:fillRect/>
          </a:stretch>
        </p:blipFill>
        <p:spPr>
          <a:xfrm>
            <a:off x="1320361" y="1886408"/>
            <a:ext cx="9280478" cy="5296877"/>
          </a:xfrm>
        </p:spPr>
      </p:pic>
      <p:sp>
        <p:nvSpPr>
          <p:cNvPr id="2" name="Title 1"/>
          <p:cNvSpPr>
            <a:spLocks noGrp="1"/>
          </p:cNvSpPr>
          <p:nvPr>
            <p:ph type="title"/>
          </p:nvPr>
        </p:nvSpPr>
        <p:spPr>
          <a:xfrm>
            <a:off x="1024128" y="585216"/>
            <a:ext cx="10553106" cy="1499616"/>
          </a:xfrm>
        </p:spPr>
        <p:txBody>
          <a:bodyPr>
            <a:normAutofit fontScale="90000"/>
          </a:bodyPr>
          <a:lstStyle/>
          <a:p>
            <a:r>
              <a:rPr lang="en-US" b="1" dirty="0">
                <a:solidFill>
                  <a:srgbClr val="FF0000"/>
                </a:solidFill>
              </a:rPr>
              <a:t>sub-meter 2 monthly Years (07, 08 &amp; 09) Months(6, 7, 8 &amp; 9) day (2) Hours (10 &amp; 20)</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forecastfitsm2_070809summerC.png"/>
          <p:cNvPicPr>
            <a:picLocks noGrp="1" noChangeAspect="1"/>
          </p:cNvPicPr>
          <p:nvPr>
            <p:ph idx="1"/>
          </p:nvPr>
        </p:nvPicPr>
        <p:blipFill>
          <a:blip r:embed="rId3"/>
          <a:stretch>
            <a:fillRect/>
          </a:stretch>
        </p:blipFill>
        <p:spPr>
          <a:xfrm>
            <a:off x="1599334" y="1976874"/>
            <a:ext cx="8552056" cy="4881126"/>
          </a:xfrm>
        </p:spPr>
      </p:pic>
      <p:sp>
        <p:nvSpPr>
          <p:cNvPr id="2" name="Title 1"/>
          <p:cNvSpPr>
            <a:spLocks noGrp="1"/>
          </p:cNvSpPr>
          <p:nvPr>
            <p:ph type="title"/>
          </p:nvPr>
        </p:nvSpPr>
        <p:spPr>
          <a:xfrm>
            <a:off x="1024128" y="585216"/>
            <a:ext cx="10553106" cy="1499616"/>
          </a:xfrm>
        </p:spPr>
        <p:txBody>
          <a:bodyPr>
            <a:normAutofit fontScale="90000"/>
          </a:bodyPr>
          <a:lstStyle/>
          <a:p>
            <a:r>
              <a:rPr lang="en-US" b="1" dirty="0">
                <a:solidFill>
                  <a:srgbClr val="FF0000"/>
                </a:solidFill>
              </a:rPr>
              <a:t>sub-meter 2 monthly Years (07, 08 &amp; 09) Months(6, 7, 8 &amp; 9) day (2) Hours (10 &amp; 20) </a:t>
            </a:r>
            <a:r>
              <a:rPr lang="en-US" b="1" dirty="0">
                <a:solidFill>
                  <a:schemeClr val="tx1"/>
                </a:solidFill>
              </a:rPr>
              <a:t>+ confidence</a:t>
            </a:r>
            <a:endParaRPr lang="en-US" dirty="0">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Forecast () </a:t>
            </a:r>
            <a:r>
              <a:rPr lang="en-US" dirty="0" err="1"/>
              <a:t>comparaison</a:t>
            </a:r>
            <a:endParaRPr lang="en-US" dirty="0"/>
          </a:p>
        </p:txBody>
      </p:sp>
      <p:sp>
        <p:nvSpPr>
          <p:cNvPr id="3" name="Content Placeholder 2"/>
          <p:cNvSpPr>
            <a:spLocks noGrp="1"/>
          </p:cNvSpPr>
          <p:nvPr>
            <p:ph idx="1"/>
          </p:nvPr>
        </p:nvSpPr>
        <p:spPr>
          <a:xfrm>
            <a:off x="946637" y="1883043"/>
            <a:ext cx="10351627" cy="4564251"/>
          </a:xfrm>
        </p:spPr>
        <p:txBody>
          <a:bodyPr>
            <a:normAutofit/>
          </a:bodyPr>
          <a:lstStyle/>
          <a:p>
            <a:r>
              <a:rPr lang="en-US" b="1" dirty="0"/>
              <a:t>Sub-Meter 1 weekly 2007, 2008 &amp; 2009 Sundays at 8pm</a:t>
            </a:r>
          </a:p>
          <a:p>
            <a:pPr algn="just">
              <a:buFont typeface="Arial" pitchFamily="34" charset="0"/>
              <a:buChar char="•"/>
            </a:pPr>
            <a:r>
              <a:rPr lang="en-US" dirty="0"/>
              <a:t>  Residual standard error: 9.942 on 146 degrees of freedom </a:t>
            </a:r>
          </a:p>
          <a:p>
            <a:pPr algn="just">
              <a:spcBef>
                <a:spcPts val="0"/>
              </a:spcBef>
              <a:spcAft>
                <a:spcPts val="0"/>
              </a:spcAft>
              <a:buFont typeface="Arial" pitchFamily="34" charset="0"/>
              <a:buChar char="•"/>
            </a:pPr>
            <a:r>
              <a:rPr lang="en-US" dirty="0"/>
              <a:t>  Multiple R-squared: 0.2996, </a:t>
            </a:r>
          </a:p>
          <a:p>
            <a:pPr algn="just">
              <a:spcBef>
                <a:spcPts val="0"/>
              </a:spcBef>
              <a:spcAft>
                <a:spcPts val="0"/>
              </a:spcAft>
              <a:buFont typeface="Arial" pitchFamily="34" charset="0"/>
              <a:buChar char="•"/>
            </a:pPr>
            <a:r>
              <a:rPr lang="en-US" dirty="0"/>
              <a:t>  Adjusted R-squared: 0.05018 </a:t>
            </a:r>
          </a:p>
          <a:p>
            <a:pPr algn="just">
              <a:spcBef>
                <a:spcPts val="0"/>
              </a:spcBef>
              <a:spcAft>
                <a:spcPts val="0"/>
              </a:spcAft>
              <a:buFont typeface="Arial" pitchFamily="34" charset="0"/>
              <a:buChar char="•"/>
            </a:pPr>
            <a:r>
              <a:rPr lang="en-US" dirty="0"/>
              <a:t>  F-statistic: 1.201 on 52 and 146 DF, p-value: 0.1983</a:t>
            </a:r>
          </a:p>
          <a:p>
            <a:endParaRPr lang="en-US" b="1" dirty="0"/>
          </a:p>
          <a:p>
            <a:pPr>
              <a:spcBef>
                <a:spcPts val="0"/>
              </a:spcBef>
            </a:pPr>
            <a:r>
              <a:rPr lang="en-US" b="1" dirty="0"/>
              <a:t>Sub-Meter 2 Monthly 2007, 2008 &amp; 2009 Months 6, 7, 8 &amp; 9 at 10am &amp; 8pm</a:t>
            </a:r>
          </a:p>
          <a:p>
            <a:pPr>
              <a:spcBef>
                <a:spcPts val="0"/>
              </a:spcBef>
            </a:pPr>
            <a:endParaRPr lang="en-US" b="1" dirty="0"/>
          </a:p>
          <a:p>
            <a:pPr algn="just">
              <a:spcBef>
                <a:spcPts val="0"/>
              </a:spcBef>
              <a:spcAft>
                <a:spcPts val="0"/>
              </a:spcAft>
              <a:buFont typeface="Arial" pitchFamily="34" charset="0"/>
              <a:buChar char="•"/>
            </a:pPr>
            <a:r>
              <a:rPr lang="en-US" dirty="0"/>
              <a:t>  Residual standard error: 0.8039 on 19 degrees of freedom </a:t>
            </a:r>
          </a:p>
          <a:p>
            <a:pPr algn="just">
              <a:spcBef>
                <a:spcPts val="0"/>
              </a:spcBef>
              <a:spcAft>
                <a:spcPts val="0"/>
              </a:spcAft>
              <a:buFont typeface="Arial" pitchFamily="34" charset="0"/>
              <a:buChar char="•"/>
            </a:pPr>
            <a:r>
              <a:rPr lang="en-US" dirty="0"/>
              <a:t>  Multiple R-squared: 0.3167, </a:t>
            </a:r>
          </a:p>
          <a:p>
            <a:pPr algn="just">
              <a:spcBef>
                <a:spcPts val="0"/>
              </a:spcBef>
              <a:spcAft>
                <a:spcPts val="0"/>
              </a:spcAft>
              <a:buFont typeface="Arial" pitchFamily="34" charset="0"/>
              <a:buChar char="•"/>
            </a:pPr>
            <a:r>
              <a:rPr lang="en-US" dirty="0"/>
              <a:t>  Adjusted R-squared: -0.1148 </a:t>
            </a:r>
          </a:p>
          <a:p>
            <a:pPr algn="just">
              <a:spcBef>
                <a:spcPts val="0"/>
              </a:spcBef>
              <a:spcAft>
                <a:spcPts val="0"/>
              </a:spcAft>
              <a:buFont typeface="Arial" pitchFamily="34" charset="0"/>
              <a:buChar char="•"/>
            </a:pPr>
            <a:r>
              <a:rPr lang="en-US" dirty="0"/>
              <a:t>  F-statistic: 0.7339 on 12 and 19 DF, p-value: 0.7041</a:t>
            </a:r>
          </a:p>
          <a:p>
            <a:endParaRPr lang="en-US" dirty="0"/>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Decompose() </a:t>
            </a:r>
            <a:r>
              <a:rPr lang="en-US" dirty="0"/>
              <a:t>time series</a:t>
            </a:r>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omponents070809SM3weekly.png"/>
          <p:cNvPicPr>
            <a:picLocks noGrp="1" noChangeAspect="1"/>
          </p:cNvPicPr>
          <p:nvPr>
            <p:ph idx="1"/>
          </p:nvPr>
        </p:nvPicPr>
        <p:blipFill>
          <a:blip r:embed="rId3"/>
          <a:stretch>
            <a:fillRect/>
          </a:stretch>
        </p:blipFill>
        <p:spPr>
          <a:xfrm>
            <a:off x="1528816" y="1998398"/>
            <a:ext cx="8514344" cy="4859602"/>
          </a:xfrm>
        </p:spPr>
      </p:pic>
      <p:sp>
        <p:nvSpPr>
          <p:cNvPr id="2" name="Title 1"/>
          <p:cNvSpPr>
            <a:spLocks noGrp="1"/>
          </p:cNvSpPr>
          <p:nvPr>
            <p:ph type="title"/>
          </p:nvPr>
        </p:nvSpPr>
        <p:spPr/>
        <p:txBody>
          <a:bodyPr/>
          <a:lstStyle/>
          <a:p>
            <a:r>
              <a:rPr lang="en-US" dirty="0"/>
              <a:t>Decompose </a:t>
            </a:r>
            <a:r>
              <a:rPr lang="en-US" b="1" dirty="0"/>
              <a:t>Sub-meter 3 </a:t>
            </a:r>
            <a:r>
              <a:rPr lang="en-US" dirty="0"/>
              <a:t>into trend, seasonal and remainder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ecomp070809sunday.png"/>
          <p:cNvPicPr>
            <a:picLocks noGrp="1" noChangeAspect="1"/>
          </p:cNvPicPr>
          <p:nvPr>
            <p:ph idx="1"/>
          </p:nvPr>
        </p:nvPicPr>
        <p:blipFill>
          <a:blip r:embed="rId3"/>
          <a:stretch>
            <a:fillRect/>
          </a:stretch>
        </p:blipFill>
        <p:spPr>
          <a:xfrm>
            <a:off x="1420899" y="1692739"/>
            <a:ext cx="9049878" cy="5165261"/>
          </a:xfrm>
        </p:spPr>
      </p:pic>
      <p:sp>
        <p:nvSpPr>
          <p:cNvPr id="2" name="Title 1"/>
          <p:cNvSpPr>
            <a:spLocks noGrp="1"/>
          </p:cNvSpPr>
          <p:nvPr>
            <p:ph type="title"/>
          </p:nvPr>
        </p:nvSpPr>
        <p:spPr/>
        <p:txBody>
          <a:bodyPr>
            <a:normAutofit fontScale="90000"/>
          </a:bodyPr>
          <a:lstStyle/>
          <a:p>
            <a:r>
              <a:rPr lang="en-US" b="1" dirty="0"/>
              <a:t>decomposed </a:t>
            </a:r>
            <a:r>
              <a:rPr lang="en-US" b="1" dirty="0">
                <a:solidFill>
                  <a:srgbClr val="FF0000"/>
                </a:solidFill>
              </a:rPr>
              <a:t>sub-meter 1 weekly years (07, 08 &amp; 09) weekday (Sunday) hour (20) </a:t>
            </a:r>
            <a:br>
              <a:rPr lang="en-US" b="1" dirty="0"/>
            </a:b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ecomp070809summer.png"/>
          <p:cNvPicPr>
            <a:picLocks noGrp="1" noChangeAspect="1"/>
          </p:cNvPicPr>
          <p:nvPr>
            <p:ph idx="1"/>
          </p:nvPr>
        </p:nvPicPr>
        <p:blipFill>
          <a:blip r:embed="rId3"/>
          <a:stretch>
            <a:fillRect/>
          </a:stretch>
        </p:blipFill>
        <p:spPr>
          <a:xfrm>
            <a:off x="1603948" y="1904620"/>
            <a:ext cx="8949127" cy="4953380"/>
          </a:xfrm>
        </p:spPr>
      </p:pic>
      <p:sp>
        <p:nvSpPr>
          <p:cNvPr id="2" name="Title 1"/>
          <p:cNvSpPr>
            <a:spLocks noGrp="1"/>
          </p:cNvSpPr>
          <p:nvPr>
            <p:ph type="title"/>
          </p:nvPr>
        </p:nvSpPr>
        <p:spPr>
          <a:xfrm>
            <a:off x="1024128" y="585216"/>
            <a:ext cx="9669703" cy="1499616"/>
          </a:xfrm>
        </p:spPr>
        <p:txBody>
          <a:bodyPr>
            <a:normAutofit fontScale="90000"/>
          </a:bodyPr>
          <a:lstStyle/>
          <a:p>
            <a:r>
              <a:rPr lang="en-US" b="1" dirty="0"/>
              <a:t>Decomposed </a:t>
            </a:r>
            <a:r>
              <a:rPr lang="en-US" b="1" dirty="0">
                <a:solidFill>
                  <a:srgbClr val="FF0000"/>
                </a:solidFill>
              </a:rPr>
              <a:t>sub-meter 2 monthly Years (07, 08 &amp; 09) Months(6, 7, 8 &amp; 9) day (2) Hours (10 &amp; 20) </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Decompose () </a:t>
            </a:r>
            <a:r>
              <a:rPr lang="en-US" dirty="0" err="1"/>
              <a:t>comparaison</a:t>
            </a:r>
            <a:endParaRPr lang="en-US" dirty="0"/>
          </a:p>
        </p:txBody>
      </p:sp>
      <p:sp>
        <p:nvSpPr>
          <p:cNvPr id="3" name="Content Placeholder 2"/>
          <p:cNvSpPr>
            <a:spLocks noGrp="1"/>
          </p:cNvSpPr>
          <p:nvPr>
            <p:ph idx="1"/>
          </p:nvPr>
        </p:nvSpPr>
        <p:spPr>
          <a:xfrm>
            <a:off x="1100328" y="1996440"/>
            <a:ext cx="9720073" cy="4114800"/>
          </a:xfrm>
        </p:spPr>
        <p:txBody>
          <a:bodyPr/>
          <a:lstStyle/>
          <a:p>
            <a:pPr algn="just"/>
            <a:r>
              <a:rPr lang="en-US" dirty="0"/>
              <a:t>After reviewing the result plot of both Sub-meters 1 and 2, we can see that it shows certain trend and season effects on power usage, we can explain it over both the time periods in 2007, 2008 and 2009 chosen for the analysis :</a:t>
            </a:r>
          </a:p>
          <a:p>
            <a:pPr algn="just"/>
            <a:r>
              <a:rPr lang="en-US" dirty="0"/>
              <a:t>The weekly Sundays as the owner might enjoy their rest day by doing some cooking in the kitchen and also Over Summers the weather gets hotter and with that it tend to increase the usage of the laundry room…</a:t>
            </a:r>
          </a:p>
          <a:p>
            <a:endParaRPr lang="en-US" dirty="0"/>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Holtwinters</a:t>
            </a:r>
            <a:r>
              <a:rPr lang="en-US" b="1" dirty="0"/>
              <a:t>() </a:t>
            </a:r>
            <a:br>
              <a:rPr lang="en-US" b="1" dirty="0"/>
            </a:br>
            <a:r>
              <a:rPr lang="en-US" dirty="0"/>
              <a:t>simple exponential smoothing</a:t>
            </a:r>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7" y="585216"/>
            <a:ext cx="10148177" cy="1499616"/>
          </a:xfrm>
        </p:spPr>
        <p:txBody>
          <a:bodyPr/>
          <a:lstStyle/>
          <a:p>
            <a:r>
              <a:rPr lang="en-US" dirty="0" err="1"/>
              <a:t>HoltWinters</a:t>
            </a:r>
            <a:r>
              <a:rPr lang="en-US" dirty="0"/>
              <a:t> forecast &amp; plot </a:t>
            </a:r>
            <a:r>
              <a:rPr lang="en-US" b="1" dirty="0"/>
              <a:t>sub-meter 3</a:t>
            </a:r>
          </a:p>
        </p:txBody>
      </p:sp>
      <p:pic>
        <p:nvPicPr>
          <p:cNvPr id="4" name="Content Placeholder 3" descr="tsSM3_HW070809for.png"/>
          <p:cNvPicPr>
            <a:picLocks noGrp="1" noChangeAspect="1"/>
          </p:cNvPicPr>
          <p:nvPr>
            <p:ph idx="1"/>
          </p:nvPr>
        </p:nvPicPr>
        <p:blipFill>
          <a:blip r:embed="rId3"/>
          <a:stretch>
            <a:fillRect/>
          </a:stretch>
        </p:blipFill>
        <p:spPr>
          <a:xfrm>
            <a:off x="1769814" y="1653932"/>
            <a:ext cx="8986009" cy="5128807"/>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Visualizations </a:t>
            </a:r>
            <a:r>
              <a:rPr lang="en-US" dirty="0"/>
              <a:t>analysis</a:t>
            </a:r>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sSM3_HW070809forC.png"/>
          <p:cNvPicPr>
            <a:picLocks noGrp="1" noChangeAspect="1"/>
          </p:cNvPicPr>
          <p:nvPr>
            <p:ph idx="1"/>
          </p:nvPr>
        </p:nvPicPr>
        <p:blipFill>
          <a:blip r:embed="rId3"/>
          <a:stretch>
            <a:fillRect/>
          </a:stretch>
        </p:blipFill>
        <p:spPr>
          <a:xfrm>
            <a:off x="1617086" y="1736430"/>
            <a:ext cx="8973329" cy="5121570"/>
          </a:xfrm>
        </p:spPr>
      </p:pic>
      <p:sp>
        <p:nvSpPr>
          <p:cNvPr id="2" name="Title 1"/>
          <p:cNvSpPr>
            <a:spLocks noGrp="1"/>
          </p:cNvSpPr>
          <p:nvPr>
            <p:ph type="title"/>
          </p:nvPr>
        </p:nvSpPr>
        <p:spPr/>
        <p:txBody>
          <a:bodyPr/>
          <a:lstStyle/>
          <a:p>
            <a:r>
              <a:rPr lang="en-US" dirty="0"/>
              <a:t>Forecast </a:t>
            </a:r>
            <a:r>
              <a:rPr lang="en-US" dirty="0" err="1"/>
              <a:t>HoltWinters</a:t>
            </a:r>
            <a:r>
              <a:rPr lang="en-US" dirty="0"/>
              <a:t> </a:t>
            </a:r>
            <a:r>
              <a:rPr lang="en-US" b="1" dirty="0"/>
              <a:t>sub-meter 3</a:t>
            </a:r>
            <a:r>
              <a:rPr lang="en-US" dirty="0"/>
              <a:t> with diminished confidence levels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tsSM1_HW070809sundayfor.png"/>
          <p:cNvPicPr>
            <a:picLocks noGrp="1" noChangeAspect="1"/>
          </p:cNvPicPr>
          <p:nvPr>
            <p:ph idx="1"/>
          </p:nvPr>
        </p:nvPicPr>
        <p:blipFill>
          <a:blip r:embed="rId3"/>
          <a:stretch>
            <a:fillRect/>
          </a:stretch>
        </p:blipFill>
        <p:spPr>
          <a:xfrm>
            <a:off x="1213659" y="1468217"/>
            <a:ext cx="9443258" cy="5389784"/>
          </a:xfrm>
        </p:spPr>
      </p:pic>
      <p:sp>
        <p:nvSpPr>
          <p:cNvPr id="2" name="Title 1"/>
          <p:cNvSpPr>
            <a:spLocks noGrp="1"/>
          </p:cNvSpPr>
          <p:nvPr>
            <p:ph type="title"/>
          </p:nvPr>
        </p:nvSpPr>
        <p:spPr>
          <a:xfrm>
            <a:off x="1024128" y="585216"/>
            <a:ext cx="10413621" cy="1499616"/>
          </a:xfrm>
        </p:spPr>
        <p:txBody>
          <a:bodyPr>
            <a:noAutofit/>
          </a:bodyPr>
          <a:lstStyle/>
          <a:p>
            <a:br>
              <a:rPr lang="en-US" sz="4400" b="1" dirty="0">
                <a:solidFill>
                  <a:schemeClr val="tx1"/>
                </a:solidFill>
              </a:rPr>
            </a:br>
            <a:r>
              <a:rPr lang="en-US" sz="4400" b="1" dirty="0" err="1">
                <a:solidFill>
                  <a:schemeClr val="tx1"/>
                </a:solidFill>
              </a:rPr>
              <a:t>Holtwinters</a:t>
            </a:r>
            <a:r>
              <a:rPr lang="en-US" sz="4400" b="1" dirty="0">
                <a:solidFill>
                  <a:schemeClr val="tx1"/>
                </a:solidFill>
              </a:rPr>
              <a:t>() </a:t>
            </a:r>
            <a:r>
              <a:rPr lang="en-US" sz="4400" b="1" dirty="0" err="1">
                <a:solidFill>
                  <a:schemeClr val="tx1"/>
                </a:solidFill>
              </a:rPr>
              <a:t>forcast</a:t>
            </a:r>
            <a:r>
              <a:rPr lang="en-US" sz="4400" b="1" dirty="0">
                <a:solidFill>
                  <a:schemeClr val="tx1"/>
                </a:solidFill>
              </a:rPr>
              <a:t> </a:t>
            </a:r>
            <a:r>
              <a:rPr lang="en-US" sz="4400" b="1" dirty="0">
                <a:solidFill>
                  <a:srgbClr val="FF0000"/>
                </a:solidFill>
              </a:rPr>
              <a:t>Sub-meter 1 weekly years (07, 08 &amp; 09) weekday (Sunday) hour (20) </a:t>
            </a:r>
            <a:br>
              <a:rPr lang="en-US" sz="4400" b="1" dirty="0"/>
            </a:br>
            <a:endParaRPr lang="en-US" sz="4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sSM1_HW070809sundayC.png"/>
          <p:cNvPicPr>
            <a:picLocks noGrp="1" noChangeAspect="1"/>
          </p:cNvPicPr>
          <p:nvPr>
            <p:ph idx="1"/>
          </p:nvPr>
        </p:nvPicPr>
        <p:blipFill>
          <a:blip r:embed="rId3"/>
          <a:stretch>
            <a:fillRect/>
          </a:stretch>
        </p:blipFill>
        <p:spPr>
          <a:xfrm>
            <a:off x="1607786" y="1626743"/>
            <a:ext cx="9165507" cy="5231257"/>
          </a:xfrm>
        </p:spPr>
      </p:pic>
      <p:sp>
        <p:nvSpPr>
          <p:cNvPr id="2" name="Title 1"/>
          <p:cNvSpPr>
            <a:spLocks noGrp="1"/>
          </p:cNvSpPr>
          <p:nvPr>
            <p:ph type="title"/>
          </p:nvPr>
        </p:nvSpPr>
        <p:spPr>
          <a:xfrm>
            <a:off x="1024128" y="585216"/>
            <a:ext cx="10413621" cy="1499616"/>
          </a:xfrm>
        </p:spPr>
        <p:txBody>
          <a:bodyPr>
            <a:noAutofit/>
          </a:bodyPr>
          <a:lstStyle/>
          <a:p>
            <a:br>
              <a:rPr lang="en-US" sz="4400" b="1" dirty="0">
                <a:solidFill>
                  <a:schemeClr val="tx1"/>
                </a:solidFill>
              </a:rPr>
            </a:br>
            <a:r>
              <a:rPr lang="en-US" sz="4400" b="1" dirty="0" err="1">
                <a:solidFill>
                  <a:schemeClr val="tx1"/>
                </a:solidFill>
              </a:rPr>
              <a:t>Holtwinters</a:t>
            </a:r>
            <a:r>
              <a:rPr lang="en-US" sz="4400" b="1" dirty="0">
                <a:solidFill>
                  <a:schemeClr val="tx1"/>
                </a:solidFill>
              </a:rPr>
              <a:t>() forecast only </a:t>
            </a:r>
            <a:r>
              <a:rPr lang="en-US" sz="4400" b="1" dirty="0">
                <a:solidFill>
                  <a:srgbClr val="FF0000"/>
                </a:solidFill>
              </a:rPr>
              <a:t>Sub-meter 1 weekly years (07, 08 &amp; 09) weekday (Sunday) hour (20) </a:t>
            </a:r>
            <a:br>
              <a:rPr lang="en-US" sz="4400" b="1" dirty="0"/>
            </a:br>
            <a:endParaRPr lang="en-US" sz="4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tsSM2_HW070809summerfor.png"/>
          <p:cNvPicPr>
            <a:picLocks noGrp="1" noChangeAspect="1"/>
          </p:cNvPicPr>
          <p:nvPr>
            <p:ph idx="1"/>
          </p:nvPr>
        </p:nvPicPr>
        <p:blipFill>
          <a:blip r:embed="rId3"/>
          <a:stretch>
            <a:fillRect/>
          </a:stretch>
        </p:blipFill>
        <p:spPr>
          <a:xfrm>
            <a:off x="1807291" y="1687184"/>
            <a:ext cx="9065755" cy="5174322"/>
          </a:xfrm>
        </p:spPr>
      </p:pic>
      <p:sp>
        <p:nvSpPr>
          <p:cNvPr id="2" name="Title 1"/>
          <p:cNvSpPr>
            <a:spLocks noGrp="1"/>
          </p:cNvSpPr>
          <p:nvPr>
            <p:ph type="title"/>
          </p:nvPr>
        </p:nvSpPr>
        <p:spPr>
          <a:xfrm>
            <a:off x="1024127" y="585216"/>
            <a:ext cx="10692592" cy="1499616"/>
          </a:xfrm>
        </p:spPr>
        <p:txBody>
          <a:bodyPr>
            <a:normAutofit fontScale="90000"/>
          </a:bodyPr>
          <a:lstStyle/>
          <a:p>
            <a:br>
              <a:rPr lang="en-US" sz="4400" b="1" dirty="0">
                <a:solidFill>
                  <a:schemeClr val="tx1"/>
                </a:solidFill>
              </a:rPr>
            </a:br>
            <a:r>
              <a:rPr lang="en-US" sz="4400" b="1" dirty="0" err="1">
                <a:solidFill>
                  <a:schemeClr val="tx1"/>
                </a:solidFill>
              </a:rPr>
              <a:t>Holtwinters</a:t>
            </a:r>
            <a:r>
              <a:rPr lang="en-US" sz="4400" b="1" dirty="0">
                <a:solidFill>
                  <a:schemeClr val="tx1"/>
                </a:solidFill>
              </a:rPr>
              <a:t>() forecast </a:t>
            </a:r>
            <a:r>
              <a:rPr lang="en-US" sz="4400" b="1" dirty="0">
                <a:solidFill>
                  <a:srgbClr val="FF0000"/>
                </a:solidFill>
              </a:rPr>
              <a:t>sub-meter 2 monthly Years (07, 08 &amp; 09) Months(6, 7, 8 &amp; 9) day (2) Hours (10 &amp; 20) </a:t>
            </a:r>
            <a:br>
              <a:rPr lang="en-US" b="1" dirty="0"/>
            </a:b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sSM2_HW070809summerC.png"/>
          <p:cNvPicPr>
            <a:picLocks noGrp="1" noChangeAspect="1"/>
          </p:cNvPicPr>
          <p:nvPr>
            <p:ph idx="1"/>
          </p:nvPr>
        </p:nvPicPr>
        <p:blipFill>
          <a:blip r:embed="rId3"/>
          <a:stretch>
            <a:fillRect/>
          </a:stretch>
        </p:blipFill>
        <p:spPr>
          <a:xfrm>
            <a:off x="1740790" y="1863970"/>
            <a:ext cx="8749871" cy="4994030"/>
          </a:xfrm>
        </p:spPr>
      </p:pic>
      <p:sp>
        <p:nvSpPr>
          <p:cNvPr id="2" name="Title 1"/>
          <p:cNvSpPr>
            <a:spLocks noGrp="1"/>
          </p:cNvSpPr>
          <p:nvPr>
            <p:ph type="title"/>
          </p:nvPr>
        </p:nvSpPr>
        <p:spPr>
          <a:xfrm>
            <a:off x="1024127" y="585216"/>
            <a:ext cx="10692592" cy="1499616"/>
          </a:xfrm>
        </p:spPr>
        <p:txBody>
          <a:bodyPr>
            <a:normAutofit fontScale="90000"/>
          </a:bodyPr>
          <a:lstStyle/>
          <a:p>
            <a:br>
              <a:rPr lang="en-US" sz="4400" b="1" dirty="0">
                <a:solidFill>
                  <a:schemeClr val="tx1"/>
                </a:solidFill>
              </a:rPr>
            </a:br>
            <a:r>
              <a:rPr lang="en-US" sz="4400" b="1" dirty="0" err="1">
                <a:solidFill>
                  <a:schemeClr val="tx1"/>
                </a:solidFill>
              </a:rPr>
              <a:t>Holtwinters</a:t>
            </a:r>
            <a:r>
              <a:rPr lang="en-US" sz="4400" b="1" dirty="0">
                <a:solidFill>
                  <a:schemeClr val="tx1"/>
                </a:solidFill>
              </a:rPr>
              <a:t>() forecast only </a:t>
            </a:r>
            <a:r>
              <a:rPr lang="en-US" sz="4400" b="1" dirty="0">
                <a:solidFill>
                  <a:srgbClr val="FF0000"/>
                </a:solidFill>
              </a:rPr>
              <a:t>sub-meter 2 monthly Years (07, 08 &amp; 09) Months(6, 7, 8 &amp; 9) day (2) Hours (10 &amp; 20) </a:t>
            </a:r>
            <a:br>
              <a:rPr lang="en-US" b="1" dirty="0"/>
            </a:b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Five business recommendations</a:t>
            </a:r>
            <a:endParaRPr lang="en-US" dirty="0"/>
          </a:p>
        </p:txBody>
      </p:sp>
      <p:sp>
        <p:nvSpPr>
          <p:cNvPr id="3" name="Content Placeholder 2"/>
          <p:cNvSpPr>
            <a:spLocks noGrp="1"/>
          </p:cNvSpPr>
          <p:nvPr>
            <p:ph idx="1"/>
          </p:nvPr>
        </p:nvSpPr>
        <p:spPr>
          <a:xfrm>
            <a:off x="1024128" y="1976283"/>
            <a:ext cx="9948672" cy="4306529"/>
          </a:xfrm>
        </p:spPr>
        <p:txBody>
          <a:bodyPr>
            <a:normAutofit fontScale="92500" lnSpcReduction="10000"/>
          </a:bodyPr>
          <a:lstStyle/>
          <a:p>
            <a:pPr marL="457200" indent="-457200" algn="just">
              <a:buFont typeface="+mj-lt"/>
              <a:buAutoNum type="arabicPeriod"/>
            </a:pPr>
            <a:r>
              <a:rPr lang="en-US" dirty="0"/>
              <a:t>Once again the </a:t>
            </a:r>
            <a:r>
              <a:rPr lang="en-US" b="1" u="sng" dirty="0"/>
              <a:t>Separate of appliances</a:t>
            </a:r>
            <a:r>
              <a:rPr lang="en-US" dirty="0"/>
              <a:t> over more than 3 sub-meters can bring a huge difference perspective for what is related to your power consumption.</a:t>
            </a:r>
          </a:p>
          <a:p>
            <a:pPr marL="457200" indent="-457200" algn="just">
              <a:buFont typeface="+mj-lt"/>
              <a:buAutoNum type="arabicPeriod"/>
            </a:pPr>
            <a:r>
              <a:rPr lang="en-US" b="1" u="sng" dirty="0"/>
              <a:t>Scheduling</a:t>
            </a:r>
            <a:r>
              <a:rPr lang="en-US" dirty="0"/>
              <a:t> the temperature desired according to the owner </a:t>
            </a:r>
            <a:r>
              <a:rPr lang="en-US" b="1" dirty="0"/>
              <a:t>condition</a:t>
            </a:r>
            <a:r>
              <a:rPr lang="en-US" dirty="0"/>
              <a:t> and </a:t>
            </a:r>
            <a:r>
              <a:rPr lang="en-US" b="1" dirty="0"/>
              <a:t>location</a:t>
            </a:r>
            <a:r>
              <a:rPr lang="en-US" dirty="0"/>
              <a:t> is very important as you program your thermostat weekly (weekdays as you are at work, and weekends as you might be hanging out at the house) and also by night meeting your sleeping.</a:t>
            </a:r>
          </a:p>
          <a:p>
            <a:pPr marL="457200" indent="-457200" algn="just">
              <a:buFont typeface="+mj-lt"/>
              <a:buAutoNum type="arabicPeriod"/>
            </a:pPr>
            <a:r>
              <a:rPr lang="en-US" dirty="0"/>
              <a:t> Bring a new way to manage and control (ON/OFF) your power consumption from anywhere by using a </a:t>
            </a:r>
            <a:r>
              <a:rPr lang="en-US" b="1" u="sng" dirty="0"/>
              <a:t>Mobile application</a:t>
            </a:r>
            <a:r>
              <a:rPr lang="en-US" u="sng" dirty="0"/>
              <a:t>.</a:t>
            </a:r>
            <a:endParaRPr lang="en-US" dirty="0"/>
          </a:p>
          <a:p>
            <a:pPr marL="457200" indent="-457200" algn="just">
              <a:buFont typeface="+mj-lt"/>
              <a:buAutoNum type="arabicPeriod"/>
            </a:pPr>
            <a:r>
              <a:rPr lang="en-US" dirty="0"/>
              <a:t>Having </a:t>
            </a:r>
            <a:r>
              <a:rPr lang="en-US" b="1" u="sng" dirty="0"/>
              <a:t>access</a:t>
            </a:r>
            <a:r>
              <a:rPr lang="en-US" dirty="0"/>
              <a:t> to different visualizations and </a:t>
            </a:r>
            <a:r>
              <a:rPr lang="en-US" b="1" u="sng" dirty="0"/>
              <a:t>statistics</a:t>
            </a:r>
            <a:r>
              <a:rPr lang="en-US" dirty="0"/>
              <a:t> (monthly, weekly…) and being instantly </a:t>
            </a:r>
            <a:r>
              <a:rPr lang="en-US" b="1" u="sng" dirty="0"/>
              <a:t>notified</a:t>
            </a:r>
            <a:r>
              <a:rPr lang="en-US" dirty="0"/>
              <a:t> of any unusual power consumption can be beneficial to </a:t>
            </a:r>
            <a:r>
              <a:rPr lang="en-US" b="1" u="sng" dirty="0"/>
              <a:t>track</a:t>
            </a:r>
            <a:r>
              <a:rPr lang="en-US" dirty="0"/>
              <a:t> your bills and also to </a:t>
            </a:r>
            <a:r>
              <a:rPr lang="en-US" b="1" u="sng" dirty="0"/>
              <a:t>detect</a:t>
            </a:r>
            <a:r>
              <a:rPr lang="en-US" dirty="0"/>
              <a:t> any kind of problems in your installations like a water leak… </a:t>
            </a:r>
          </a:p>
          <a:p>
            <a:pPr marL="457200" indent="-457200" algn="just">
              <a:buFont typeface="+mj-lt"/>
              <a:buAutoNum type="arabicPeriod"/>
            </a:pPr>
            <a:r>
              <a:rPr lang="en-US" dirty="0"/>
              <a:t>Do not neglect the </a:t>
            </a:r>
            <a:r>
              <a:rPr lang="en-US" b="1" u="sng" dirty="0"/>
              <a:t>outside environment temperature changes</a:t>
            </a:r>
            <a:r>
              <a:rPr lang="en-US" dirty="0"/>
              <a:t>, </a:t>
            </a:r>
            <a:r>
              <a:rPr lang="en-US" dirty="0" err="1"/>
              <a:t>Sceaux</a:t>
            </a:r>
            <a:r>
              <a:rPr lang="en-US" dirty="0"/>
              <a:t> is very known for short summers, that are comfortable and for long winters that are very cold, this might be another way to save and </a:t>
            </a:r>
            <a:r>
              <a:rPr lang="en-US" b="1" dirty="0"/>
              <a:t>adjust</a:t>
            </a:r>
            <a:r>
              <a:rPr lang="en-US" dirty="0"/>
              <a:t> your power consumption appropriately for each </a:t>
            </a:r>
            <a:r>
              <a:rPr lang="en-US" b="1" dirty="0"/>
              <a:t>season</a:t>
            </a:r>
            <a:r>
              <a:rPr lang="en-US" dirty="0"/>
              <a:t>.</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Lessons learned</a:t>
            </a:r>
          </a:p>
        </p:txBody>
      </p:sp>
      <p:sp>
        <p:nvSpPr>
          <p:cNvPr id="3" name="Content Placeholder 2"/>
          <p:cNvSpPr>
            <a:spLocks noGrp="1"/>
          </p:cNvSpPr>
          <p:nvPr>
            <p:ph idx="1"/>
          </p:nvPr>
        </p:nvSpPr>
        <p:spPr/>
        <p:txBody>
          <a:bodyPr/>
          <a:lstStyle/>
          <a:p>
            <a:pPr marL="457200" indent="-457200" algn="just">
              <a:buFont typeface="+mj-lt"/>
              <a:buAutoNum type="arabicPeriod"/>
            </a:pPr>
            <a:r>
              <a:rPr lang="en-US" dirty="0"/>
              <a:t>The importance of granularity and how to subset the Data Frame into time periods.</a:t>
            </a:r>
          </a:p>
          <a:p>
            <a:pPr marL="457200" indent="-457200" algn="just">
              <a:buFont typeface="+mj-lt"/>
              <a:buAutoNum type="arabicPeriod"/>
            </a:pPr>
            <a:r>
              <a:rPr lang="en-US" dirty="0"/>
              <a:t>Explore more visualization techniques and how to apply it within different time of periods.</a:t>
            </a:r>
          </a:p>
          <a:p>
            <a:pPr marL="457200" indent="-457200" algn="just">
              <a:buFont typeface="+mj-lt"/>
              <a:buAutoNum type="arabicPeriod"/>
            </a:pPr>
            <a:r>
              <a:rPr lang="en-US" dirty="0"/>
              <a:t>Develop different time series regression models and work with seasonal and non-seasonal forecasting.</a:t>
            </a:r>
          </a:p>
          <a:p>
            <a:pPr marL="457200" indent="-457200" algn="just">
              <a:buFont typeface="+mj-lt"/>
              <a:buAutoNum type="arabicPeriod"/>
            </a:pPr>
            <a:r>
              <a:rPr lang="en-US" dirty="0"/>
              <a:t>I had a little difficulty to summarize the analysis of my plots as I wasn’t familiar with the industry at first but later on in the walkthrough of the course, I was able to understand the variation of power usage and consumption within a house.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plotsingledayall3submeters.png"/>
          <p:cNvPicPr>
            <a:picLocks noGrp="1" noChangeAspect="1"/>
          </p:cNvPicPr>
          <p:nvPr>
            <p:ph idx="1"/>
          </p:nvPr>
        </p:nvPicPr>
        <p:blipFill>
          <a:blip r:embed="rId3"/>
          <a:stretch>
            <a:fillRect/>
          </a:stretch>
        </p:blipFill>
        <p:spPr>
          <a:xfrm>
            <a:off x="2314575" y="1913109"/>
            <a:ext cx="8358184" cy="4759154"/>
          </a:xfrm>
        </p:spPr>
      </p:pic>
      <p:sp>
        <p:nvSpPr>
          <p:cNvPr id="2" name="Title 1"/>
          <p:cNvSpPr>
            <a:spLocks noGrp="1"/>
          </p:cNvSpPr>
          <p:nvPr>
            <p:ph type="title"/>
          </p:nvPr>
        </p:nvSpPr>
        <p:spPr>
          <a:xfrm>
            <a:off x="1081278" y="585216"/>
            <a:ext cx="10805922" cy="1499616"/>
          </a:xfrm>
        </p:spPr>
        <p:txBody>
          <a:bodyPr/>
          <a:lstStyle/>
          <a:p>
            <a:r>
              <a:rPr lang="en-US" dirty="0"/>
              <a:t>Single day 01/09/2008 Plot sub-meter 1, 2 and 3 – </a:t>
            </a:r>
            <a:r>
              <a:rPr lang="en-US" dirty="0">
                <a:solidFill>
                  <a:srgbClr val="FF0000"/>
                </a:solidFill>
              </a:rPr>
              <a:t>1 minute </a:t>
            </a:r>
            <a:r>
              <a:rPr lang="en-US" dirty="0"/>
              <a:t>frequency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Subset the 9th day of January 2008 - </a:t>
            </a:r>
            <a:r>
              <a:rPr lang="en-US" dirty="0">
                <a:solidFill>
                  <a:srgbClr val="FF0000"/>
                </a:solidFill>
              </a:rPr>
              <a:t>10 Minute </a:t>
            </a:r>
            <a:r>
              <a:rPr lang="en-US" dirty="0"/>
              <a:t>frequency</a:t>
            </a:r>
          </a:p>
        </p:txBody>
      </p:sp>
      <p:pic>
        <p:nvPicPr>
          <p:cNvPr id="4" name="Content Placeholder 3" descr="Rplotsingleday10freq.png"/>
          <p:cNvPicPr>
            <a:picLocks noGrp="1" noChangeAspect="1"/>
          </p:cNvPicPr>
          <p:nvPr>
            <p:ph idx="1"/>
          </p:nvPr>
        </p:nvPicPr>
        <p:blipFill>
          <a:blip r:embed="rId3"/>
          <a:stretch>
            <a:fillRect/>
          </a:stretch>
        </p:blipFill>
        <p:spPr>
          <a:xfrm>
            <a:off x="1922045" y="1867202"/>
            <a:ext cx="8765005" cy="4990798"/>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plotlyweek2-2008.png"/>
          <p:cNvPicPr>
            <a:picLocks noGrp="1" noChangeAspect="1"/>
          </p:cNvPicPr>
          <p:nvPr>
            <p:ph idx="1"/>
          </p:nvPr>
        </p:nvPicPr>
        <p:blipFill>
          <a:blip r:embed="rId3"/>
          <a:stretch>
            <a:fillRect/>
          </a:stretch>
        </p:blipFill>
        <p:spPr>
          <a:xfrm>
            <a:off x="2013683" y="2070866"/>
            <a:ext cx="8407323" cy="4787134"/>
          </a:xfrm>
        </p:spPr>
      </p:pic>
      <p:sp>
        <p:nvSpPr>
          <p:cNvPr id="2" name="Title 1"/>
          <p:cNvSpPr>
            <a:spLocks noGrp="1"/>
          </p:cNvSpPr>
          <p:nvPr>
            <p:ph type="title"/>
          </p:nvPr>
        </p:nvSpPr>
        <p:spPr/>
        <p:txBody>
          <a:bodyPr/>
          <a:lstStyle/>
          <a:p>
            <a:r>
              <a:rPr lang="en-US" dirty="0" err="1"/>
              <a:t>PLOTly</a:t>
            </a:r>
            <a:r>
              <a:rPr lang="en-US" dirty="0"/>
              <a:t> Subset </a:t>
            </a:r>
            <a:r>
              <a:rPr lang="en-US" b="1" dirty="0">
                <a:solidFill>
                  <a:srgbClr val="FF0000"/>
                </a:solidFill>
              </a:rPr>
              <a:t>week 2</a:t>
            </a:r>
            <a:r>
              <a:rPr lang="en-US" dirty="0"/>
              <a:t>  2008 – </a:t>
            </a:r>
            <a:r>
              <a:rPr lang="en-US" dirty="0">
                <a:solidFill>
                  <a:srgbClr val="FF0000"/>
                </a:solidFill>
              </a:rPr>
              <a:t>1 minute </a:t>
            </a:r>
            <a:r>
              <a:rPr lang="en-US" dirty="0"/>
              <a:t>frequency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plotlyweek22008-10m.png"/>
          <p:cNvPicPr>
            <a:picLocks noGrp="1" noChangeAspect="1"/>
          </p:cNvPicPr>
          <p:nvPr>
            <p:ph idx="1"/>
          </p:nvPr>
        </p:nvPicPr>
        <p:blipFill>
          <a:blip r:embed="rId3"/>
          <a:stretch>
            <a:fillRect/>
          </a:stretch>
        </p:blipFill>
        <p:spPr>
          <a:xfrm>
            <a:off x="1860331" y="1973818"/>
            <a:ext cx="8577761" cy="4884182"/>
          </a:xfrm>
        </p:spPr>
      </p:pic>
      <p:sp>
        <p:nvSpPr>
          <p:cNvPr id="2" name="Title 1"/>
          <p:cNvSpPr>
            <a:spLocks noGrp="1"/>
          </p:cNvSpPr>
          <p:nvPr>
            <p:ph type="title"/>
          </p:nvPr>
        </p:nvSpPr>
        <p:spPr/>
        <p:txBody>
          <a:bodyPr/>
          <a:lstStyle/>
          <a:p>
            <a:r>
              <a:rPr lang="en-US" dirty="0" err="1"/>
              <a:t>PLOTly</a:t>
            </a:r>
            <a:r>
              <a:rPr lang="en-US" dirty="0"/>
              <a:t> Subset </a:t>
            </a:r>
            <a:r>
              <a:rPr lang="en-US" b="1" dirty="0">
                <a:solidFill>
                  <a:srgbClr val="FF0000"/>
                </a:solidFill>
              </a:rPr>
              <a:t>week 2</a:t>
            </a:r>
            <a:r>
              <a:rPr lang="en-US" dirty="0"/>
              <a:t>  2008 – </a:t>
            </a:r>
            <a:r>
              <a:rPr lang="en-US" dirty="0">
                <a:solidFill>
                  <a:srgbClr val="FF0000"/>
                </a:solidFill>
              </a:rPr>
              <a:t>10 minute </a:t>
            </a:r>
            <a:r>
              <a:rPr lang="en-US" dirty="0"/>
              <a:t>frequency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plot01saturday2010.png"/>
          <p:cNvPicPr>
            <a:picLocks noGrp="1" noChangeAspect="1"/>
          </p:cNvPicPr>
          <p:nvPr>
            <p:ph idx="1"/>
          </p:nvPr>
        </p:nvPicPr>
        <p:blipFill>
          <a:blip r:embed="rId2"/>
          <a:stretch>
            <a:fillRect/>
          </a:stretch>
        </p:blipFill>
        <p:spPr>
          <a:xfrm>
            <a:off x="2011581" y="1790187"/>
            <a:ext cx="8900260" cy="5067813"/>
          </a:xfrm>
        </p:spPr>
      </p:pic>
      <p:sp>
        <p:nvSpPr>
          <p:cNvPr id="2" name="Title 1"/>
          <p:cNvSpPr>
            <a:spLocks noGrp="1"/>
          </p:cNvSpPr>
          <p:nvPr>
            <p:ph type="title"/>
          </p:nvPr>
        </p:nvSpPr>
        <p:spPr>
          <a:xfrm>
            <a:off x="1024128" y="585216"/>
            <a:ext cx="10146792" cy="1499616"/>
          </a:xfrm>
        </p:spPr>
        <p:txBody>
          <a:bodyPr/>
          <a:lstStyle/>
          <a:p>
            <a:r>
              <a:rPr lang="en-US" dirty="0" err="1"/>
              <a:t>Plotly</a:t>
            </a:r>
            <a:r>
              <a:rPr lang="en-US" dirty="0"/>
              <a:t> </a:t>
            </a:r>
            <a:r>
              <a:rPr lang="en-US" b="1" dirty="0">
                <a:solidFill>
                  <a:srgbClr val="FF0000"/>
                </a:solidFill>
              </a:rPr>
              <a:t>Saturdays  2010 </a:t>
            </a:r>
            <a:r>
              <a:rPr lang="en-US" dirty="0"/>
              <a:t>– 10 minutes freq</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plotsundays2010.png"/>
          <p:cNvPicPr>
            <a:picLocks noGrp="1" noChangeAspect="1"/>
          </p:cNvPicPr>
          <p:nvPr>
            <p:ph idx="1"/>
          </p:nvPr>
        </p:nvPicPr>
        <p:blipFill>
          <a:blip r:embed="rId2"/>
          <a:stretch>
            <a:fillRect/>
          </a:stretch>
        </p:blipFill>
        <p:spPr>
          <a:xfrm>
            <a:off x="1691541" y="1560336"/>
            <a:ext cx="9357460" cy="5328143"/>
          </a:xfrm>
        </p:spPr>
      </p:pic>
      <p:sp>
        <p:nvSpPr>
          <p:cNvPr id="2" name="Title 1"/>
          <p:cNvSpPr>
            <a:spLocks noGrp="1"/>
          </p:cNvSpPr>
          <p:nvPr>
            <p:ph type="title"/>
          </p:nvPr>
        </p:nvSpPr>
        <p:spPr/>
        <p:txBody>
          <a:bodyPr/>
          <a:lstStyle/>
          <a:p>
            <a:r>
              <a:rPr lang="en-US" dirty="0" err="1"/>
              <a:t>Plotly</a:t>
            </a:r>
            <a:r>
              <a:rPr lang="en-US" dirty="0"/>
              <a:t> </a:t>
            </a:r>
            <a:r>
              <a:rPr lang="en-US" b="1" dirty="0">
                <a:solidFill>
                  <a:srgbClr val="FF0000"/>
                </a:solidFill>
              </a:rPr>
              <a:t>Sundays 2010 </a:t>
            </a:r>
            <a:r>
              <a:rPr lang="en-US" dirty="0"/>
              <a:t>– 10 minutes freq</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1962</TotalTime>
  <Words>2666</Words>
  <Application>Microsoft Office PowerPoint</Application>
  <PresentationFormat>Widescreen</PresentationFormat>
  <Paragraphs>178</Paragraphs>
  <Slides>36</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Lucida Console</vt:lpstr>
      <vt:lpstr>Tw Cen MT</vt:lpstr>
      <vt:lpstr>Tw Cen MT Condensed</vt:lpstr>
      <vt:lpstr>Wingdings</vt:lpstr>
      <vt:lpstr>Wingdings 3</vt:lpstr>
      <vt:lpstr>Integral</vt:lpstr>
      <vt:lpstr>IOT Analysis report</vt:lpstr>
      <vt:lpstr>agenda</vt:lpstr>
      <vt:lpstr>Visualizations analysis</vt:lpstr>
      <vt:lpstr>Single day 01/09/2008 Plot sub-meter 1, 2 and 3 – 1 minute frequency</vt:lpstr>
      <vt:lpstr>PLOT Subset the 9th day of January 2008 - 10 Minute frequency</vt:lpstr>
      <vt:lpstr>PLOTly Subset week 2  2008 – 1 minute frequency</vt:lpstr>
      <vt:lpstr>PLOTly Subset week 2  2008 – 10 minute frequency</vt:lpstr>
      <vt:lpstr>Plotly Saturdays  2010 – 10 minutes freq</vt:lpstr>
      <vt:lpstr>Plotly Sundays 2010 – 10 minutes freq</vt:lpstr>
      <vt:lpstr>Plotly year 2010 – 10 minute freq</vt:lpstr>
      <vt:lpstr>Time series analysis</vt:lpstr>
      <vt:lpstr>sub-meter 3 with a frequency of 52 (weekly) per year (07, 08 &amp; 09)</vt:lpstr>
      <vt:lpstr>sub-meter 1 weekly years (07, 08 &amp; 09) weekday (Sunday) hour (20)</vt:lpstr>
      <vt:lpstr>sub-meter 2 monthly Years (07, 08 &amp; 09) Months(6, 7, 8 &amp; 9) day (2) Hours (10 &amp; 20)</vt:lpstr>
      <vt:lpstr>Forcasting time series  (linear regression)</vt:lpstr>
      <vt:lpstr>forecast for sub-meter 3. Forecast ahead 20 time periods</vt:lpstr>
      <vt:lpstr>Plot the forecast for sub-meter 3. </vt:lpstr>
      <vt:lpstr>Forecast sub-meter 1 weekly years (07, 08 &amp; 09) weekday (Sunday) hour (20)</vt:lpstr>
      <vt:lpstr>Forecast sub-meter 1 weekly years (07, 08 &amp; 09) weekday (Sunday) hour (20) + confidence</vt:lpstr>
      <vt:lpstr>sub-meter 2 monthly Years (07, 08 &amp; 09) Months(6, 7, 8 &amp; 9) day (2) Hours (10 &amp; 20)</vt:lpstr>
      <vt:lpstr>sub-meter 2 monthly Years (07, 08 &amp; 09) Months(6, 7, 8 &amp; 9) day (2) Hours (10 &amp; 20) + confidence</vt:lpstr>
      <vt:lpstr>Forecast () comparaison</vt:lpstr>
      <vt:lpstr>Decompose() time series</vt:lpstr>
      <vt:lpstr>Decompose Sub-meter 3 into trend, seasonal and remainder</vt:lpstr>
      <vt:lpstr>decomposed sub-meter 1 weekly years (07, 08 &amp; 09) weekday (Sunday) hour (20)  </vt:lpstr>
      <vt:lpstr>Decomposed sub-meter 2 monthly Years (07, 08 &amp; 09) Months(6, 7, 8 &amp; 9) day (2) Hours (10 &amp; 20) </vt:lpstr>
      <vt:lpstr>Decompose () comparaison</vt:lpstr>
      <vt:lpstr>Holtwinters()  simple exponential smoothing</vt:lpstr>
      <vt:lpstr>HoltWinters forecast &amp; plot sub-meter 3</vt:lpstr>
      <vt:lpstr>Forecast HoltWinters sub-meter 3 with diminished confidence levels </vt:lpstr>
      <vt:lpstr> Holtwinters() forcast Sub-meter 1 weekly years (07, 08 &amp; 09) weekday (Sunday) hour (20)  </vt:lpstr>
      <vt:lpstr> Holtwinters() forecast only Sub-meter 1 weekly years (07, 08 &amp; 09) weekday (Sunday) hour (20)  </vt:lpstr>
      <vt:lpstr> Holtwinters() forecast sub-meter 2 monthly Years (07, 08 &amp; 09) Months(6, 7, 8 &amp; 9) day (2) Hours (10 &amp; 20)  </vt:lpstr>
      <vt:lpstr> Holtwinters() forecast only sub-meter 2 monthly Years (07, 08 &amp; 09) Months(6, 7, 8 &amp; 9) day (2) Hours (10 &amp; 20)  </vt:lpstr>
      <vt:lpstr>Five business recommendations</vt:lpstr>
      <vt:lpstr>Lessons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BASKET ANALYsIS REPORT</dc:title>
  <dc:creator>chaimaa Driouech</dc:creator>
  <cp:lastModifiedBy>chaimaa Driouech</cp:lastModifiedBy>
  <cp:revision>506</cp:revision>
  <dcterms:created xsi:type="dcterms:W3CDTF">2019-09-05T18:02:41Z</dcterms:created>
  <dcterms:modified xsi:type="dcterms:W3CDTF">2019-12-05T15:35:24Z</dcterms:modified>
</cp:coreProperties>
</file>